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961120" y="640080"/>
            <a:ext cx="2377440" cy="164592"/>
          </a:xfrm>
          <a:prstGeom prst="rect">
            <a:avLst/>
          </a:prstGeom>
          <a:solidFill>
            <a:srgbClr val="235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9601200" y="960120"/>
            <a:ext cx="1737360" cy="164592"/>
          </a:xfrm>
          <a:prstGeom prst="rect">
            <a:avLst/>
          </a:prstGeom>
          <a:solidFill>
            <a:srgbClr val="237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5989320"/>
            <a:ext cx="3108960" cy="164592"/>
          </a:xfrm>
          <a:prstGeom prst="rect">
            <a:avLst/>
          </a:prstGeom>
          <a:solidFill>
            <a:srgbClr val="DE7E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143000"/>
            <a:ext cx="10992305" cy="14157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rPr sz="4400" dirty="0"/>
              <a:t>TES KEMAMPUAN AKADEMIK (TKA) SMK 2026</a:t>
            </a:r>
          </a:p>
          <a:p>
            <a:pPr algn="ctr">
              <a:spcBef>
                <a:spcPts val="1200"/>
              </a:spcBef>
              <a:defRPr sz="2400">
                <a:solidFill>
                  <a:srgbClr val="DCEBF8"/>
                </a:solidFill>
              </a:defRPr>
            </a:pPr>
            <a:r>
              <a:rPr sz="3200" dirty="0" err="1"/>
              <a:t>Pemahaman</a:t>
            </a:r>
            <a:r>
              <a:rPr sz="3200" dirty="0"/>
              <a:t> </a:t>
            </a:r>
            <a:r>
              <a:rPr sz="3200" dirty="0" err="1"/>
              <a:t>Kebijakan</a:t>
            </a:r>
            <a:r>
              <a:rPr sz="3200" dirty="0"/>
              <a:t> &amp; Teknik Menyusun </a:t>
            </a:r>
            <a:r>
              <a:rPr sz="3200" dirty="0" err="1"/>
              <a:t>Soal</a:t>
            </a:r>
            <a:r>
              <a:rPr sz="3200" dirty="0"/>
              <a:t> </a:t>
            </a:r>
            <a:r>
              <a:rPr sz="3200" dirty="0" err="1"/>
              <a:t>Berkualitas</a:t>
            </a:r>
            <a:endParaRPr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13232" y="3794760"/>
            <a:ext cx="106253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rPr sz="4000" dirty="0" err="1"/>
              <a:t>Bahan</a:t>
            </a:r>
            <a:r>
              <a:rPr sz="4000" dirty="0"/>
              <a:t> </a:t>
            </a:r>
            <a:r>
              <a:rPr sz="4000" dirty="0" err="1"/>
              <a:t>Presentasi</a:t>
            </a:r>
            <a:r>
              <a:rPr sz="4000" dirty="0"/>
              <a:t> MGMP SMK</a:t>
            </a:r>
          </a:p>
          <a:p>
            <a:pPr>
              <a:defRPr sz="1600">
                <a:solidFill>
                  <a:srgbClr val="DCEBF8"/>
                </a:solidFill>
              </a:defRPr>
            </a:pPr>
            <a:r>
              <a:rPr dirty="0" err="1"/>
              <a:t>Fokus</a:t>
            </a:r>
            <a:r>
              <a:rPr dirty="0"/>
              <a:t>: </a:t>
            </a:r>
            <a:r>
              <a:rPr dirty="0" err="1"/>
              <a:t>memahami</a:t>
            </a:r>
            <a:r>
              <a:rPr dirty="0"/>
              <a:t> TKA 2026 dan </a:t>
            </a:r>
            <a:r>
              <a:rPr dirty="0" err="1"/>
              <a:t>menyusun</a:t>
            </a:r>
            <a:r>
              <a:rPr dirty="0"/>
              <a:t> </a:t>
            </a:r>
            <a:r>
              <a:rPr dirty="0" err="1"/>
              <a:t>soal</a:t>
            </a:r>
            <a:r>
              <a:rPr dirty="0"/>
              <a:t> </a:t>
            </a:r>
            <a:r>
              <a:rPr dirty="0" err="1"/>
              <a:t>berbasis</a:t>
            </a:r>
            <a:r>
              <a:rPr dirty="0"/>
              <a:t> </a:t>
            </a:r>
            <a:r>
              <a:rPr dirty="0" err="1"/>
              <a:t>kompetensi</a:t>
            </a:r>
            <a:r>
              <a:rPr dirty="0"/>
              <a:t>, </a:t>
            </a:r>
            <a:r>
              <a:rPr dirty="0" err="1"/>
              <a:t>penalaran</a:t>
            </a:r>
            <a:r>
              <a:rPr dirty="0"/>
              <a:t>, </a:t>
            </a:r>
            <a:r>
              <a:rPr dirty="0" err="1"/>
              <a:t>serta</a:t>
            </a:r>
            <a:r>
              <a:rPr dirty="0"/>
              <a:t> </a:t>
            </a:r>
            <a:r>
              <a:rPr dirty="0" err="1"/>
              <a:t>pemecahan</a:t>
            </a:r>
            <a:r>
              <a:rPr dirty="0"/>
              <a:t> </a:t>
            </a:r>
            <a:r>
              <a:rPr dirty="0" err="1"/>
              <a:t>masalah</a:t>
            </a:r>
            <a:endParaRPr dirty="0"/>
          </a:p>
          <a:p>
            <a:pPr>
              <a:defRPr sz="1500">
                <a:solidFill>
                  <a:srgbClr val="BED2E1"/>
                </a:solidFill>
              </a:defRPr>
            </a:pPr>
            <a:r>
              <a:rPr sz="1600" dirty="0" err="1"/>
              <a:t>Agustus</a:t>
            </a:r>
            <a:r>
              <a:rPr sz="1600" dirty="0"/>
              <a:t>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1. Tujuan Kegiatan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799" y="1234440"/>
            <a:ext cx="11623431" cy="4143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900"/>
              </a:spcAft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Memahami</a:t>
            </a:r>
            <a:r>
              <a:rPr sz="2400" b="1" dirty="0"/>
              <a:t> </a:t>
            </a:r>
            <a:r>
              <a:rPr sz="2400" b="1" dirty="0" err="1"/>
              <a:t>posisi</a:t>
            </a:r>
            <a:r>
              <a:rPr sz="2400" b="1" dirty="0"/>
              <a:t> dan </a:t>
            </a:r>
            <a:r>
              <a:rPr sz="2400" b="1" dirty="0" err="1"/>
              <a:t>tujuan</a:t>
            </a:r>
            <a:r>
              <a:rPr sz="2400" b="1" dirty="0"/>
              <a:t> TKA SMK </a:t>
            </a:r>
            <a:r>
              <a:rPr sz="2400" b="1" dirty="0" err="1"/>
              <a:t>Tahun</a:t>
            </a:r>
            <a:r>
              <a:rPr sz="2400" b="1" dirty="0"/>
              <a:t> 2026.</a:t>
            </a:r>
          </a:p>
          <a:p>
            <a:pPr>
              <a:lnSpc>
                <a:spcPct val="200000"/>
              </a:lnSpc>
              <a:spcAft>
                <a:spcPts val="900"/>
              </a:spcAft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Mengetahui</a:t>
            </a:r>
            <a:r>
              <a:rPr sz="2400" b="1" dirty="0"/>
              <a:t> </a:t>
            </a:r>
            <a:r>
              <a:rPr sz="2400" b="1" dirty="0" err="1"/>
              <a:t>mata</a:t>
            </a:r>
            <a:r>
              <a:rPr sz="2400" b="1" dirty="0"/>
              <a:t> </a:t>
            </a:r>
            <a:r>
              <a:rPr sz="2400" b="1" dirty="0" err="1"/>
              <a:t>pelajaran</a:t>
            </a:r>
            <a:r>
              <a:rPr sz="2400" b="1" dirty="0"/>
              <a:t> yang </a:t>
            </a:r>
            <a:r>
              <a:rPr sz="2400" b="1" dirty="0" err="1"/>
              <a:t>diujikan</a:t>
            </a:r>
            <a:r>
              <a:rPr sz="2400" b="1" dirty="0"/>
              <a:t> dan </a:t>
            </a:r>
            <a:r>
              <a:rPr sz="2400" b="1" dirty="0" err="1"/>
              <a:t>karakteristik</a:t>
            </a:r>
            <a:r>
              <a:rPr sz="2400" b="1" dirty="0"/>
              <a:t> </a:t>
            </a:r>
            <a:r>
              <a:rPr sz="2400" b="1" dirty="0" err="1"/>
              <a:t>bentuk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.</a:t>
            </a:r>
          </a:p>
          <a:p>
            <a:pPr>
              <a:lnSpc>
                <a:spcPct val="200000"/>
              </a:lnSpc>
              <a:spcAft>
                <a:spcPts val="900"/>
              </a:spcAft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Memahami</a:t>
            </a:r>
            <a:r>
              <a:rPr sz="2400" b="1" dirty="0"/>
              <a:t> </a:t>
            </a:r>
            <a:r>
              <a:rPr sz="2400" b="1" dirty="0" err="1"/>
              <a:t>prinsip</a:t>
            </a:r>
            <a:r>
              <a:rPr sz="2400" b="1" dirty="0"/>
              <a:t> </a:t>
            </a:r>
            <a:r>
              <a:rPr sz="2400" b="1" dirty="0" err="1"/>
              <a:t>penyusunan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TKA yang valid, </a:t>
            </a:r>
            <a:r>
              <a:rPr sz="2400" b="1" dirty="0" err="1"/>
              <a:t>objektif</a:t>
            </a:r>
            <a:r>
              <a:rPr sz="2400" b="1" dirty="0"/>
              <a:t>, dan </a:t>
            </a:r>
            <a:r>
              <a:rPr sz="2400" b="1" dirty="0" err="1"/>
              <a:t>menuntut</a:t>
            </a:r>
            <a:r>
              <a:rPr sz="2400" b="1" dirty="0"/>
              <a:t> </a:t>
            </a:r>
            <a:r>
              <a:rPr sz="2400" b="1" dirty="0" err="1"/>
              <a:t>penalaran</a:t>
            </a:r>
            <a:r>
              <a:rPr sz="2400" b="1" dirty="0"/>
              <a:t>.</a:t>
            </a:r>
          </a:p>
          <a:p>
            <a:pPr>
              <a:lnSpc>
                <a:spcPct val="200000"/>
              </a:lnSpc>
              <a:spcAft>
                <a:spcPts val="900"/>
              </a:spcAft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Berlatih</a:t>
            </a:r>
            <a:r>
              <a:rPr sz="2400" b="1" dirty="0"/>
              <a:t> </a:t>
            </a:r>
            <a:r>
              <a:rPr sz="2400" b="1" dirty="0" err="1"/>
              <a:t>menyusun</a:t>
            </a:r>
            <a:r>
              <a:rPr sz="2400" b="1" dirty="0"/>
              <a:t>: </a:t>
            </a:r>
            <a:r>
              <a:rPr sz="2400" b="1" dirty="0" err="1"/>
              <a:t>kisi-kisi</a:t>
            </a:r>
            <a:r>
              <a:rPr sz="2400" b="1" dirty="0"/>
              <a:t> → stimulus → </a:t>
            </a:r>
            <a:r>
              <a:rPr sz="2400" b="1" dirty="0" err="1"/>
              <a:t>pokok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→ </a:t>
            </a:r>
            <a:r>
              <a:rPr sz="2400" b="1" dirty="0" err="1"/>
              <a:t>opsi</a:t>
            </a:r>
            <a:r>
              <a:rPr sz="2400" b="1" dirty="0"/>
              <a:t> → </a:t>
            </a:r>
            <a:r>
              <a:rPr sz="2400" b="1" dirty="0" err="1"/>
              <a:t>kunci</a:t>
            </a:r>
            <a:r>
              <a:rPr sz="2400" b="1" dirty="0"/>
              <a:t> → </a:t>
            </a:r>
            <a:r>
              <a:rPr sz="2400" b="1" dirty="0" err="1"/>
              <a:t>pedoman</a:t>
            </a:r>
            <a:r>
              <a:rPr sz="2400" b="1" dirty="0"/>
              <a:t> </a:t>
            </a:r>
            <a:r>
              <a:rPr sz="2400" b="1" dirty="0" err="1"/>
              <a:t>telaah</a:t>
            </a:r>
            <a:r>
              <a:rPr sz="2400" b="1" dirty="0"/>
              <a:t>.</a:t>
            </a:r>
          </a:p>
          <a:p>
            <a:pPr>
              <a:lnSpc>
                <a:spcPct val="200000"/>
              </a:lnSpc>
              <a:spcAft>
                <a:spcPts val="900"/>
              </a:spcAft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Menyiapkan</a:t>
            </a:r>
            <a:r>
              <a:rPr sz="2400" b="1" dirty="0"/>
              <a:t> bank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sekolah</a:t>
            </a:r>
            <a:r>
              <a:rPr sz="2400" b="1" dirty="0"/>
              <a:t>/MGMP yang </a:t>
            </a:r>
            <a:r>
              <a:rPr sz="2400" b="1" dirty="0" err="1"/>
              <a:t>selaras</a:t>
            </a:r>
            <a:r>
              <a:rPr sz="2400" b="1" dirty="0"/>
              <a:t> </a:t>
            </a:r>
            <a:r>
              <a:rPr sz="2400" b="1" dirty="0" err="1"/>
              <a:t>dengan</a:t>
            </a:r>
            <a:r>
              <a:rPr sz="2400" b="1" dirty="0"/>
              <a:t> </a:t>
            </a:r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 </a:t>
            </a:r>
            <a:r>
              <a:rPr sz="2400" b="1" dirty="0" err="1"/>
              <a:t>resmi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2. Apa Itu TKA?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677" y="870790"/>
            <a:ext cx="12051017" cy="4813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TKA (</a:t>
            </a:r>
            <a:r>
              <a:rPr sz="2400" b="1" dirty="0" err="1"/>
              <a:t>Tes</a:t>
            </a:r>
            <a:r>
              <a:rPr sz="2400" b="1" dirty="0"/>
              <a:t> </a:t>
            </a:r>
            <a:r>
              <a:rPr sz="2400" b="1" dirty="0" err="1"/>
              <a:t>Kemampuan</a:t>
            </a:r>
            <a:r>
              <a:rPr sz="2400" b="1" dirty="0"/>
              <a:t> </a:t>
            </a:r>
            <a:r>
              <a:rPr sz="2400" b="1" dirty="0" err="1"/>
              <a:t>Akademik</a:t>
            </a:r>
            <a:r>
              <a:rPr sz="2400" b="1" dirty="0"/>
              <a:t>) </a:t>
            </a:r>
            <a:r>
              <a:rPr sz="2400" b="1" dirty="0" err="1"/>
              <a:t>adalah</a:t>
            </a:r>
            <a:r>
              <a:rPr sz="2400" b="1" dirty="0"/>
              <a:t> </a:t>
            </a:r>
            <a:r>
              <a:rPr sz="2400" b="1" dirty="0" err="1"/>
              <a:t>pengukuran</a:t>
            </a:r>
            <a:r>
              <a:rPr sz="2400" b="1" dirty="0"/>
              <a:t> </a:t>
            </a:r>
            <a:r>
              <a:rPr sz="2400" b="1" dirty="0" err="1"/>
              <a:t>capaian</a:t>
            </a:r>
            <a:r>
              <a:rPr sz="2400" b="1" dirty="0"/>
              <a:t> </a:t>
            </a:r>
            <a:r>
              <a:rPr sz="2400" b="1" dirty="0" err="1"/>
              <a:t>kemampuan</a:t>
            </a:r>
            <a:r>
              <a:rPr sz="2400" b="1" dirty="0"/>
              <a:t> </a:t>
            </a:r>
            <a:r>
              <a:rPr sz="2400" b="1" dirty="0" err="1"/>
              <a:t>akademik</a:t>
            </a:r>
            <a:r>
              <a:rPr sz="2400" b="1" dirty="0"/>
              <a:t> murid pada </a:t>
            </a:r>
            <a:r>
              <a:rPr sz="2400" b="1" dirty="0" err="1"/>
              <a:t>mata</a:t>
            </a:r>
            <a:r>
              <a:rPr sz="2400" b="1" dirty="0"/>
              <a:t> </a:t>
            </a:r>
            <a:r>
              <a:rPr sz="2400" b="1" dirty="0" err="1"/>
              <a:t>pelajaran</a:t>
            </a:r>
            <a:r>
              <a:rPr sz="2400" b="1" dirty="0"/>
              <a:t> </a:t>
            </a:r>
            <a:r>
              <a:rPr sz="2400" b="1" dirty="0" err="1"/>
              <a:t>tertentu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TKA </a:t>
            </a:r>
            <a:r>
              <a:rPr sz="2400" b="1" dirty="0" err="1"/>
              <a:t>dirancang</a:t>
            </a:r>
            <a:r>
              <a:rPr sz="2400" b="1" dirty="0"/>
              <a:t> </a:t>
            </a:r>
            <a:r>
              <a:rPr sz="2400" b="1" dirty="0" err="1"/>
              <a:t>sebagai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 yang </a:t>
            </a:r>
            <a:r>
              <a:rPr sz="2400" b="1" dirty="0" err="1"/>
              <a:t>terstandar</a:t>
            </a:r>
            <a:r>
              <a:rPr sz="2400" b="1" dirty="0"/>
              <a:t> </a:t>
            </a:r>
            <a:r>
              <a:rPr sz="2400" b="1" dirty="0" err="1"/>
              <a:t>untuk</a:t>
            </a:r>
            <a:r>
              <a:rPr sz="2400" b="1" dirty="0"/>
              <a:t> </a:t>
            </a:r>
            <a:r>
              <a:rPr sz="2400" b="1" dirty="0" err="1"/>
              <a:t>memberikan</a:t>
            </a:r>
            <a:r>
              <a:rPr sz="2400" b="1" dirty="0"/>
              <a:t> </a:t>
            </a:r>
            <a:r>
              <a:rPr sz="2400" b="1" dirty="0" err="1"/>
              <a:t>informasi</a:t>
            </a:r>
            <a:r>
              <a:rPr sz="2400" b="1" dirty="0"/>
              <a:t> </a:t>
            </a:r>
            <a:r>
              <a:rPr sz="2400" b="1" dirty="0" err="1"/>
              <a:t>capaian</a:t>
            </a:r>
            <a:r>
              <a:rPr sz="2400" b="1" dirty="0"/>
              <a:t> </a:t>
            </a:r>
            <a:r>
              <a:rPr sz="2400" b="1" dirty="0" err="1"/>
              <a:t>akademik</a:t>
            </a:r>
            <a:r>
              <a:rPr sz="2400" b="1" dirty="0"/>
              <a:t> </a:t>
            </a:r>
            <a:r>
              <a:rPr sz="2400" b="1" dirty="0" err="1"/>
              <a:t>secara</a:t>
            </a:r>
            <a:r>
              <a:rPr sz="2400" b="1" dirty="0"/>
              <a:t> </a:t>
            </a:r>
            <a:r>
              <a:rPr sz="2400" b="1" dirty="0" err="1"/>
              <a:t>objektif</a:t>
            </a:r>
            <a:r>
              <a:rPr sz="2400" b="1" dirty="0"/>
              <a:t> dan </a:t>
            </a:r>
            <a:r>
              <a:rPr sz="2400" b="1" dirty="0" err="1"/>
              <a:t>adil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Hasil TKA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dimanfaatkan</a:t>
            </a:r>
            <a:r>
              <a:rPr sz="2400" b="1" dirty="0"/>
              <a:t> </a:t>
            </a:r>
            <a:r>
              <a:rPr sz="2400" b="1" dirty="0" err="1"/>
              <a:t>sebagai</a:t>
            </a:r>
            <a:r>
              <a:rPr sz="2400" b="1" dirty="0"/>
              <a:t> </a:t>
            </a:r>
            <a:r>
              <a:rPr sz="2400" b="1" dirty="0" err="1"/>
              <a:t>informasi</a:t>
            </a:r>
            <a:r>
              <a:rPr sz="2400" b="1" dirty="0"/>
              <a:t> </a:t>
            </a:r>
            <a:r>
              <a:rPr sz="2400" b="1" dirty="0" err="1"/>
              <a:t>capaian</a:t>
            </a:r>
            <a:r>
              <a:rPr sz="2400" b="1" dirty="0"/>
              <a:t> </a:t>
            </a:r>
            <a:r>
              <a:rPr sz="2400" b="1" dirty="0" err="1"/>
              <a:t>akademik</a:t>
            </a:r>
            <a:r>
              <a:rPr sz="2400" b="1" dirty="0"/>
              <a:t> dan salah </a:t>
            </a:r>
            <a:r>
              <a:rPr sz="2400" b="1" dirty="0" err="1"/>
              <a:t>satu</a:t>
            </a:r>
            <a:r>
              <a:rPr sz="2400" b="1" dirty="0"/>
              <a:t> </a:t>
            </a:r>
            <a:r>
              <a:rPr sz="2400" b="1" dirty="0" err="1"/>
              <a:t>pertimbangan</a:t>
            </a:r>
            <a:r>
              <a:rPr sz="2400" b="1" dirty="0"/>
              <a:t> </a:t>
            </a:r>
            <a:r>
              <a:rPr sz="2400" b="1" dirty="0" err="1"/>
              <a:t>dalam</a:t>
            </a:r>
            <a:r>
              <a:rPr sz="2400" b="1" dirty="0"/>
              <a:t> </a:t>
            </a:r>
            <a:r>
              <a:rPr sz="2400" b="1" dirty="0" err="1"/>
              <a:t>seleksi</a:t>
            </a:r>
            <a:r>
              <a:rPr sz="2400" b="1" dirty="0"/>
              <a:t> </a:t>
            </a:r>
            <a:r>
              <a:rPr sz="2400" b="1" dirty="0" err="1"/>
              <a:t>pendidikan</a:t>
            </a:r>
            <a:r>
              <a:rPr sz="2400" b="1" dirty="0"/>
              <a:t> </a:t>
            </a:r>
            <a:r>
              <a:rPr sz="2400" b="1" dirty="0" err="1"/>
              <a:t>lanjutan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TKA </a:t>
            </a:r>
            <a:r>
              <a:rPr sz="2400" b="1" dirty="0" err="1"/>
              <a:t>bukan</a:t>
            </a:r>
            <a:r>
              <a:rPr sz="2400" b="1" dirty="0"/>
              <a:t> </a:t>
            </a:r>
            <a:r>
              <a:rPr sz="2400" b="1" dirty="0" err="1"/>
              <a:t>sekadar</a:t>
            </a:r>
            <a:r>
              <a:rPr sz="2400" b="1" dirty="0"/>
              <a:t> </a:t>
            </a:r>
            <a:r>
              <a:rPr sz="2400" b="1" dirty="0" err="1"/>
              <a:t>tes</a:t>
            </a:r>
            <a:r>
              <a:rPr sz="2400" b="1" dirty="0"/>
              <a:t> </a:t>
            </a:r>
            <a:r>
              <a:rPr sz="2400" b="1" dirty="0" err="1"/>
              <a:t>hafalan</a:t>
            </a:r>
            <a:r>
              <a:rPr sz="2400" b="1" dirty="0"/>
              <a:t>;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menekankan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 </a:t>
            </a:r>
            <a:r>
              <a:rPr sz="2400" b="1" dirty="0" err="1"/>
              <a:t>mata</a:t>
            </a:r>
            <a:r>
              <a:rPr sz="2400" b="1" dirty="0"/>
              <a:t> </a:t>
            </a:r>
            <a:r>
              <a:rPr sz="2400" b="1" dirty="0" err="1"/>
              <a:t>pelajaran</a:t>
            </a:r>
            <a:r>
              <a:rPr sz="2400" b="1" dirty="0"/>
              <a:t>, </a:t>
            </a:r>
            <a:r>
              <a:rPr sz="2400" b="1" dirty="0" err="1"/>
              <a:t>penalaran</a:t>
            </a:r>
            <a:r>
              <a:rPr sz="2400" b="1" dirty="0"/>
              <a:t>, dan </a:t>
            </a:r>
            <a:r>
              <a:rPr sz="2400" b="1" dirty="0" err="1"/>
              <a:t>pemecahan</a:t>
            </a:r>
            <a:r>
              <a:rPr sz="2400" b="1" dirty="0"/>
              <a:t> </a:t>
            </a:r>
            <a:r>
              <a:rPr sz="2400" b="1" dirty="0" err="1"/>
              <a:t>masalah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3. TKA SMK 2026: Fakta Penting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1015" y="1044256"/>
            <a:ext cx="11802794" cy="5482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Untuk</a:t>
            </a:r>
            <a:r>
              <a:rPr sz="2400" b="1" dirty="0"/>
              <a:t> </a:t>
            </a:r>
            <a:r>
              <a:rPr sz="2400" b="1" dirty="0" err="1"/>
              <a:t>jenjang</a:t>
            </a:r>
            <a:r>
              <a:rPr sz="2400" b="1" dirty="0"/>
              <a:t> SMA/MA/SMK/MAK: Bahasa Indonesia, </a:t>
            </a:r>
            <a:r>
              <a:rPr sz="2400" b="1" dirty="0" err="1"/>
              <a:t>Matematika</a:t>
            </a:r>
            <a:r>
              <a:rPr sz="2400" b="1" dirty="0"/>
              <a:t>, Bahasa </a:t>
            </a:r>
            <a:r>
              <a:rPr sz="2400" b="1" dirty="0" err="1"/>
              <a:t>Inggris</a:t>
            </a:r>
            <a:r>
              <a:rPr sz="2400" b="1" dirty="0"/>
              <a:t>, dan 2 </a:t>
            </a:r>
            <a:r>
              <a:rPr sz="2400" b="1" dirty="0" err="1"/>
              <a:t>mata</a:t>
            </a:r>
            <a:r>
              <a:rPr sz="2400" b="1" dirty="0"/>
              <a:t> </a:t>
            </a:r>
            <a:r>
              <a:rPr sz="2400" b="1" dirty="0" err="1"/>
              <a:t>pelajaran</a:t>
            </a:r>
            <a:r>
              <a:rPr sz="2400" b="1" dirty="0"/>
              <a:t> </a:t>
            </a:r>
            <a:r>
              <a:rPr sz="2400" b="1" dirty="0" err="1"/>
              <a:t>pilihan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Peserta</a:t>
            </a:r>
            <a:r>
              <a:rPr sz="2400" b="1" dirty="0"/>
              <a:t> </a:t>
            </a:r>
            <a:r>
              <a:rPr sz="2400" b="1" dirty="0" err="1"/>
              <a:t>memilih</a:t>
            </a:r>
            <a:r>
              <a:rPr sz="2400" b="1" dirty="0"/>
              <a:t> 2 </a:t>
            </a:r>
            <a:r>
              <a:rPr sz="2400" b="1" dirty="0" err="1"/>
              <a:t>mata</a:t>
            </a:r>
            <a:r>
              <a:rPr sz="2400" b="1" dirty="0"/>
              <a:t> </a:t>
            </a:r>
            <a:r>
              <a:rPr sz="2400" b="1" dirty="0" err="1"/>
              <a:t>pelajaran</a:t>
            </a:r>
            <a:r>
              <a:rPr sz="2400" b="1" dirty="0"/>
              <a:t> </a:t>
            </a:r>
            <a:r>
              <a:rPr sz="2400" b="1" dirty="0" err="1"/>
              <a:t>pilihan</a:t>
            </a:r>
            <a:r>
              <a:rPr sz="2400" b="1" dirty="0"/>
              <a:t> </a:t>
            </a:r>
            <a:r>
              <a:rPr sz="2400" b="1" dirty="0" err="1"/>
              <a:t>dari</a:t>
            </a:r>
            <a:r>
              <a:rPr sz="2400" b="1" dirty="0"/>
              <a:t> daftar yang </a:t>
            </a:r>
            <a:r>
              <a:rPr sz="2400" b="1" dirty="0" err="1"/>
              <a:t>tersedia</a:t>
            </a:r>
            <a:r>
              <a:rPr sz="2400" b="1" dirty="0"/>
              <a:t>; </a:t>
            </a:r>
            <a:r>
              <a:rPr sz="2400" b="1" dirty="0" err="1"/>
              <a:t>pilihan</a:t>
            </a:r>
            <a:r>
              <a:rPr sz="2400" b="1" dirty="0"/>
              <a:t> </a:t>
            </a:r>
            <a:r>
              <a:rPr sz="2400" b="1" dirty="0" err="1"/>
              <a:t>diarahkan</a:t>
            </a:r>
            <a:r>
              <a:rPr sz="2400" b="1" dirty="0"/>
              <a:t> </a:t>
            </a:r>
            <a:r>
              <a:rPr sz="2400" b="1" dirty="0" err="1"/>
              <a:t>sesuai</a:t>
            </a:r>
            <a:r>
              <a:rPr sz="2400" b="1" dirty="0"/>
              <a:t> </a:t>
            </a:r>
            <a:r>
              <a:rPr sz="2400" b="1" dirty="0" err="1"/>
              <a:t>minat</a:t>
            </a:r>
            <a:r>
              <a:rPr sz="2400" b="1" dirty="0"/>
              <a:t> dan </a:t>
            </a:r>
            <a:r>
              <a:rPr sz="2400" b="1" dirty="0" err="1"/>
              <a:t>rencana</a:t>
            </a:r>
            <a:r>
              <a:rPr sz="2400" b="1" dirty="0"/>
              <a:t> </a:t>
            </a:r>
            <a:r>
              <a:rPr sz="2400" b="1" dirty="0" err="1"/>
              <a:t>studi</a:t>
            </a:r>
            <a:r>
              <a:rPr sz="2400" b="1" dirty="0"/>
              <a:t> </a:t>
            </a:r>
            <a:r>
              <a:rPr sz="2400" b="1" dirty="0" err="1"/>
              <a:t>lanjut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Bentuk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: </a:t>
            </a:r>
            <a:r>
              <a:rPr sz="2400" b="1" dirty="0" err="1"/>
              <a:t>pilihan</a:t>
            </a:r>
            <a:r>
              <a:rPr sz="2400" b="1" dirty="0"/>
              <a:t> </a:t>
            </a:r>
            <a:r>
              <a:rPr sz="2400" b="1" dirty="0" err="1"/>
              <a:t>ganda</a:t>
            </a:r>
            <a:r>
              <a:rPr sz="2400" b="1" dirty="0"/>
              <a:t> </a:t>
            </a:r>
            <a:r>
              <a:rPr sz="2400" b="1" dirty="0" err="1"/>
              <a:t>biasa</a:t>
            </a:r>
            <a:r>
              <a:rPr sz="2400" b="1" dirty="0"/>
              <a:t> dan </a:t>
            </a:r>
            <a:r>
              <a:rPr sz="2400" b="1" dirty="0" err="1"/>
              <a:t>pilihan</a:t>
            </a:r>
            <a:r>
              <a:rPr sz="2400" b="1" dirty="0"/>
              <a:t> </a:t>
            </a:r>
            <a:r>
              <a:rPr sz="2400" b="1" dirty="0" err="1"/>
              <a:t>ganda</a:t>
            </a:r>
            <a:r>
              <a:rPr sz="2400" b="1" dirty="0"/>
              <a:t> </a:t>
            </a:r>
            <a:r>
              <a:rPr sz="2400" b="1" dirty="0" err="1"/>
              <a:t>kompleks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Pelaksanaan</a:t>
            </a:r>
            <a:r>
              <a:rPr sz="2400" b="1" dirty="0"/>
              <a:t> TKA 2026 </a:t>
            </a:r>
            <a:r>
              <a:rPr sz="2400" b="1" dirty="0" err="1"/>
              <a:t>utama</a:t>
            </a:r>
            <a:r>
              <a:rPr sz="2400" b="1" dirty="0"/>
              <a:t> </a:t>
            </a:r>
            <a:r>
              <a:rPr sz="2400" b="1" dirty="0" err="1"/>
              <a:t>untuk</a:t>
            </a:r>
            <a:r>
              <a:rPr sz="2400" b="1" dirty="0"/>
              <a:t> SMA/SMK/MA/</a:t>
            </a:r>
            <a:r>
              <a:rPr sz="2400" b="1" dirty="0" err="1"/>
              <a:t>sederajat</a:t>
            </a:r>
            <a:r>
              <a:rPr sz="2400" b="1" dirty="0"/>
              <a:t> </a:t>
            </a:r>
            <a:r>
              <a:rPr sz="2400" b="1" dirty="0" err="1"/>
              <a:t>dijadwalkan</a:t>
            </a:r>
            <a:r>
              <a:rPr sz="2400" b="1" dirty="0"/>
              <a:t> 26 </a:t>
            </a:r>
            <a:r>
              <a:rPr sz="2400" b="1" dirty="0" err="1"/>
              <a:t>Oktober</a:t>
            </a:r>
            <a:r>
              <a:rPr sz="2400" b="1" dirty="0"/>
              <a:t>–8 November 2026.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Informasi</a:t>
            </a:r>
            <a:r>
              <a:rPr sz="2400" b="1" dirty="0"/>
              <a:t> </a:t>
            </a:r>
            <a:r>
              <a:rPr sz="2400" b="1" dirty="0" err="1"/>
              <a:t>resmi</a:t>
            </a:r>
            <a:r>
              <a:rPr sz="2400" b="1" dirty="0"/>
              <a:t> dan </a:t>
            </a:r>
            <a:r>
              <a:rPr sz="2400" b="1" dirty="0" err="1"/>
              <a:t>dokumen</a:t>
            </a:r>
            <a:r>
              <a:rPr sz="2400" b="1" dirty="0"/>
              <a:t> </a:t>
            </a:r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 </a:t>
            </a:r>
            <a:r>
              <a:rPr sz="2400" b="1" dirty="0" err="1"/>
              <a:t>tersedia</a:t>
            </a:r>
            <a:r>
              <a:rPr sz="2400" b="1" dirty="0"/>
              <a:t> </a:t>
            </a:r>
            <a:r>
              <a:rPr sz="2400" b="1" dirty="0" err="1"/>
              <a:t>melalui</a:t>
            </a:r>
            <a:r>
              <a:rPr sz="2400" b="1" dirty="0"/>
              <a:t> Pusat </a:t>
            </a:r>
            <a:r>
              <a:rPr sz="2400" b="1" dirty="0" err="1"/>
              <a:t>Asesmen</a:t>
            </a:r>
            <a:r>
              <a:rPr sz="2400" b="1" dirty="0"/>
              <a:t> Pendidikan.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4. Mengapa TKA Penting bagi SMK?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6948" y="1234440"/>
            <a:ext cx="11278772" cy="4374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Memberikan</a:t>
            </a:r>
            <a:r>
              <a:rPr sz="2400" b="1" dirty="0"/>
              <a:t> </a:t>
            </a:r>
            <a:r>
              <a:rPr sz="2400" b="1" dirty="0" err="1"/>
              <a:t>gambaran</a:t>
            </a:r>
            <a:r>
              <a:rPr sz="2400" b="1" dirty="0"/>
              <a:t> </a:t>
            </a:r>
            <a:r>
              <a:rPr sz="2400" b="1" dirty="0" err="1"/>
              <a:t>capaian</a:t>
            </a:r>
            <a:r>
              <a:rPr sz="2400" b="1" dirty="0"/>
              <a:t> </a:t>
            </a:r>
            <a:r>
              <a:rPr sz="2400" b="1" dirty="0" err="1"/>
              <a:t>akademik</a:t>
            </a:r>
            <a:r>
              <a:rPr sz="2400" b="1" dirty="0"/>
              <a:t> murid </a:t>
            </a:r>
            <a:r>
              <a:rPr sz="2400" b="1" dirty="0" err="1"/>
              <a:t>secara</a:t>
            </a:r>
            <a:r>
              <a:rPr sz="2400" b="1" dirty="0"/>
              <a:t> </a:t>
            </a:r>
            <a:r>
              <a:rPr sz="2400" b="1" dirty="0" err="1"/>
              <a:t>lebih</a:t>
            </a:r>
            <a:r>
              <a:rPr sz="2400" b="1" dirty="0"/>
              <a:t> </a:t>
            </a:r>
            <a:r>
              <a:rPr sz="2400" b="1" dirty="0" err="1"/>
              <a:t>terstandar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Mendorong</a:t>
            </a:r>
            <a:r>
              <a:rPr sz="2400" b="1" dirty="0"/>
              <a:t> </a:t>
            </a:r>
            <a:r>
              <a:rPr sz="2400" b="1" dirty="0" err="1"/>
              <a:t>sekolah</a:t>
            </a:r>
            <a:r>
              <a:rPr sz="2400" b="1" dirty="0"/>
              <a:t> </a:t>
            </a:r>
            <a:r>
              <a:rPr sz="2400" b="1" dirty="0" err="1"/>
              <a:t>melakukan</a:t>
            </a:r>
            <a:r>
              <a:rPr sz="2400" b="1" dirty="0"/>
              <a:t> </a:t>
            </a:r>
            <a:r>
              <a:rPr sz="2400" b="1" dirty="0" err="1"/>
              <a:t>evaluasi</a:t>
            </a:r>
            <a:r>
              <a:rPr sz="2400" b="1" dirty="0"/>
              <a:t> dan </a:t>
            </a:r>
            <a:r>
              <a:rPr sz="2400" b="1" dirty="0" err="1"/>
              <a:t>perbaikan</a:t>
            </a:r>
            <a:r>
              <a:rPr sz="2400" b="1" dirty="0"/>
              <a:t> </a:t>
            </a:r>
            <a:r>
              <a:rPr sz="2400" b="1" dirty="0" err="1"/>
              <a:t>pembelajaran</a:t>
            </a:r>
            <a:r>
              <a:rPr sz="2400" b="1" dirty="0"/>
              <a:t> </a:t>
            </a:r>
            <a:r>
              <a:rPr sz="2400" b="1" dirty="0" err="1"/>
              <a:t>berbasis</a:t>
            </a:r>
            <a:r>
              <a:rPr sz="2400" b="1" dirty="0"/>
              <a:t> data.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Membantu</a:t>
            </a:r>
            <a:r>
              <a:rPr sz="2400" b="1" dirty="0"/>
              <a:t> murid </a:t>
            </a:r>
            <a:r>
              <a:rPr sz="2400" b="1" dirty="0" err="1"/>
              <a:t>mengenali</a:t>
            </a:r>
            <a:r>
              <a:rPr sz="2400" b="1" dirty="0"/>
              <a:t> </a:t>
            </a:r>
            <a:r>
              <a:rPr sz="2400" b="1" dirty="0" err="1"/>
              <a:t>kekuatan</a:t>
            </a:r>
            <a:r>
              <a:rPr sz="2400" b="1" dirty="0"/>
              <a:t> dan </a:t>
            </a:r>
            <a:r>
              <a:rPr sz="2400" b="1" dirty="0" err="1"/>
              <a:t>kelemahan</a:t>
            </a:r>
            <a:r>
              <a:rPr sz="2400" b="1" dirty="0"/>
              <a:t> </a:t>
            </a:r>
            <a:r>
              <a:rPr sz="2400" b="1" dirty="0" err="1"/>
              <a:t>akademiknya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Untuk</a:t>
            </a:r>
            <a:r>
              <a:rPr sz="2400" b="1" dirty="0"/>
              <a:t> SMK, </a:t>
            </a:r>
            <a:r>
              <a:rPr sz="2400" b="1" dirty="0" err="1"/>
              <a:t>akurasi</a:t>
            </a:r>
            <a:r>
              <a:rPr sz="2400" b="1" dirty="0"/>
              <a:t> data </a:t>
            </a:r>
            <a:r>
              <a:rPr sz="2400" b="1" dirty="0" err="1"/>
              <a:t>Dapodik</a:t>
            </a:r>
            <a:r>
              <a:rPr sz="2400" b="1" dirty="0"/>
              <a:t> </a:t>
            </a:r>
            <a:r>
              <a:rPr sz="2400" b="1" dirty="0" err="1"/>
              <a:t>penting</a:t>
            </a:r>
            <a:r>
              <a:rPr sz="2400" b="1" dirty="0"/>
              <a:t> </a:t>
            </a:r>
            <a:r>
              <a:rPr sz="2400" b="1" dirty="0" err="1"/>
              <a:t>karena</a:t>
            </a:r>
            <a:r>
              <a:rPr sz="2400" b="1" dirty="0"/>
              <a:t> </a:t>
            </a:r>
            <a:r>
              <a:rPr sz="2400" b="1" dirty="0" err="1"/>
              <a:t>berkaitan</a:t>
            </a:r>
            <a:r>
              <a:rPr sz="2400" b="1" dirty="0"/>
              <a:t> </a:t>
            </a:r>
            <a:r>
              <a:rPr sz="2400" b="1" dirty="0" err="1"/>
              <a:t>dengan</a:t>
            </a:r>
            <a:r>
              <a:rPr sz="2400" b="1" dirty="0"/>
              <a:t> </a:t>
            </a:r>
            <a:r>
              <a:rPr sz="2400" b="1" dirty="0" err="1"/>
              <a:t>kesesuaian</a:t>
            </a:r>
            <a:r>
              <a:rPr sz="2400" b="1" dirty="0"/>
              <a:t> </a:t>
            </a:r>
            <a:r>
              <a:rPr sz="2400" b="1" dirty="0" err="1"/>
              <a:t>paket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dengan</a:t>
            </a:r>
            <a:r>
              <a:rPr sz="2400" b="1" dirty="0"/>
              <a:t> </a:t>
            </a:r>
            <a:r>
              <a:rPr sz="2400" b="1" dirty="0" err="1"/>
              <a:t>rumpun</a:t>
            </a:r>
            <a:r>
              <a:rPr sz="2400" b="1" dirty="0"/>
              <a:t>/program </a:t>
            </a:r>
            <a:r>
              <a:rPr sz="2400" b="1" dirty="0" err="1"/>
              <a:t>keahlian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Guru </a:t>
            </a:r>
            <a:r>
              <a:rPr sz="2400" b="1" dirty="0" err="1"/>
              <a:t>perlu</a:t>
            </a:r>
            <a:r>
              <a:rPr sz="2400" b="1" dirty="0"/>
              <a:t> </a:t>
            </a:r>
            <a:r>
              <a:rPr sz="2400" b="1" dirty="0" err="1"/>
              <a:t>memahami</a:t>
            </a:r>
            <a:r>
              <a:rPr sz="2400" b="1" dirty="0"/>
              <a:t> </a:t>
            </a:r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 agar </a:t>
            </a:r>
            <a:r>
              <a:rPr sz="2400" b="1" dirty="0" err="1"/>
              <a:t>latihan</a:t>
            </a:r>
            <a:r>
              <a:rPr sz="2400" b="1" dirty="0"/>
              <a:t> </a:t>
            </a:r>
            <a:r>
              <a:rPr sz="2400" b="1" dirty="0" err="1"/>
              <a:t>sekolah</a:t>
            </a:r>
            <a:r>
              <a:rPr sz="2400" b="1" dirty="0"/>
              <a:t>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hanya</a:t>
            </a:r>
            <a:r>
              <a:rPr sz="2400" b="1" dirty="0"/>
              <a:t> </a:t>
            </a:r>
            <a:r>
              <a:rPr sz="2400" b="1" dirty="0" err="1"/>
              <a:t>mengejar</a:t>
            </a:r>
            <a:r>
              <a:rPr sz="2400" b="1" dirty="0"/>
              <a:t> </a:t>
            </a:r>
            <a:r>
              <a:rPr sz="2400" b="1" dirty="0" err="1"/>
              <a:t>jumlah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5. Karakteristik Soal TKA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5044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Berbasis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 </a:t>
            </a:r>
            <a:r>
              <a:rPr sz="2400" b="1" dirty="0" err="1"/>
              <a:t>mata</a:t>
            </a:r>
            <a:r>
              <a:rPr sz="2400" b="1" dirty="0"/>
              <a:t> </a:t>
            </a:r>
            <a:r>
              <a:rPr sz="2400" b="1" dirty="0" err="1"/>
              <a:t>pelajaran</a:t>
            </a:r>
            <a:r>
              <a:rPr sz="2400" b="1" dirty="0"/>
              <a:t> </a:t>
            </a:r>
            <a:r>
              <a:rPr sz="2400" b="1" dirty="0" err="1"/>
              <a:t>sesuai</a:t>
            </a:r>
            <a:r>
              <a:rPr sz="2400" b="1" dirty="0"/>
              <a:t> </a:t>
            </a:r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Mengutamakan</a:t>
            </a:r>
            <a:r>
              <a:rPr sz="2400" b="1" dirty="0"/>
              <a:t> </a:t>
            </a:r>
            <a:r>
              <a:rPr sz="2400" b="1" dirty="0" err="1"/>
              <a:t>penalaran</a:t>
            </a:r>
            <a:r>
              <a:rPr sz="2400" b="1" dirty="0"/>
              <a:t> dan </a:t>
            </a:r>
            <a:r>
              <a:rPr sz="2400" b="1" dirty="0" err="1"/>
              <a:t>pemecahan</a:t>
            </a:r>
            <a:r>
              <a:rPr sz="2400" b="1" dirty="0"/>
              <a:t> </a:t>
            </a:r>
            <a:r>
              <a:rPr sz="2400" b="1" dirty="0" err="1"/>
              <a:t>masalah</a:t>
            </a:r>
            <a:r>
              <a:rPr sz="2400" b="1" dirty="0"/>
              <a:t>, </a:t>
            </a:r>
            <a:r>
              <a:rPr sz="2400" b="1" dirty="0" err="1"/>
              <a:t>bukan</a:t>
            </a:r>
            <a:r>
              <a:rPr sz="2400" b="1" dirty="0"/>
              <a:t> </a:t>
            </a:r>
            <a:r>
              <a:rPr sz="2400" b="1" dirty="0" err="1"/>
              <a:t>hafalan</a:t>
            </a:r>
            <a:r>
              <a:rPr sz="2400" b="1" dirty="0"/>
              <a:t> </a:t>
            </a:r>
            <a:r>
              <a:rPr sz="2400" b="1" dirty="0" err="1"/>
              <a:t>fakta</a:t>
            </a:r>
            <a:r>
              <a:rPr sz="2400" b="1" dirty="0"/>
              <a:t> </a:t>
            </a:r>
            <a:r>
              <a:rPr sz="2400" b="1" dirty="0" err="1"/>
              <a:t>semata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Menggunakan</a:t>
            </a:r>
            <a:r>
              <a:rPr sz="2400" b="1" dirty="0"/>
              <a:t> stimulus yang </a:t>
            </a:r>
            <a:r>
              <a:rPr sz="2400" b="1" dirty="0" err="1"/>
              <a:t>relevan</a:t>
            </a:r>
            <a:r>
              <a:rPr sz="2400" b="1" dirty="0"/>
              <a:t>: </a:t>
            </a:r>
            <a:r>
              <a:rPr sz="2400" b="1" dirty="0" err="1"/>
              <a:t>teks</a:t>
            </a:r>
            <a:r>
              <a:rPr sz="2400" b="1" dirty="0"/>
              <a:t>, </a:t>
            </a:r>
            <a:r>
              <a:rPr sz="2400" b="1" dirty="0" err="1"/>
              <a:t>tabel</a:t>
            </a:r>
            <a:r>
              <a:rPr sz="2400" b="1" dirty="0"/>
              <a:t>, </a:t>
            </a:r>
            <a:r>
              <a:rPr sz="2400" b="1" dirty="0" err="1"/>
              <a:t>grafik</a:t>
            </a:r>
            <a:r>
              <a:rPr sz="2400" b="1" dirty="0"/>
              <a:t>, </a:t>
            </a:r>
            <a:r>
              <a:rPr sz="2400" b="1" dirty="0" err="1"/>
              <a:t>gambar</a:t>
            </a:r>
            <a:r>
              <a:rPr sz="2400" b="1" dirty="0"/>
              <a:t>, data, </a:t>
            </a:r>
            <a:r>
              <a:rPr sz="2400" b="1" dirty="0" err="1"/>
              <a:t>kasus</a:t>
            </a:r>
            <a:r>
              <a:rPr sz="2400" b="1" dirty="0"/>
              <a:t>, </a:t>
            </a:r>
            <a:r>
              <a:rPr sz="2400" b="1" dirty="0" err="1"/>
              <a:t>atau</a:t>
            </a:r>
            <a:r>
              <a:rPr sz="2400" b="1" dirty="0"/>
              <a:t> </a:t>
            </a:r>
            <a:r>
              <a:rPr sz="2400" b="1" dirty="0" err="1"/>
              <a:t>situasi</a:t>
            </a:r>
            <a:r>
              <a:rPr sz="2400" b="1" dirty="0"/>
              <a:t> </a:t>
            </a:r>
            <a:r>
              <a:rPr sz="2400" b="1" dirty="0" err="1"/>
              <a:t>nyata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Pilihan</a:t>
            </a:r>
            <a:r>
              <a:rPr sz="2400" b="1" dirty="0"/>
              <a:t> </a:t>
            </a:r>
            <a:r>
              <a:rPr sz="2400" b="1" dirty="0" err="1"/>
              <a:t>ganda</a:t>
            </a:r>
            <a:r>
              <a:rPr sz="2400" b="1" dirty="0"/>
              <a:t> </a:t>
            </a:r>
            <a:r>
              <a:rPr sz="2400" b="1" dirty="0" err="1"/>
              <a:t>biasa</a:t>
            </a:r>
            <a:r>
              <a:rPr sz="2400" b="1" dirty="0"/>
              <a:t>: </a:t>
            </a:r>
            <a:r>
              <a:rPr sz="2400" b="1" dirty="0" err="1"/>
              <a:t>satu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 </a:t>
            </a:r>
            <a:r>
              <a:rPr sz="2400" b="1" dirty="0" err="1"/>
              <a:t>benar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Pilihan</a:t>
            </a:r>
            <a:r>
              <a:rPr sz="2400" b="1" dirty="0"/>
              <a:t> </a:t>
            </a:r>
            <a:r>
              <a:rPr sz="2400" b="1" dirty="0" err="1"/>
              <a:t>ganda</a:t>
            </a:r>
            <a:r>
              <a:rPr sz="2400" b="1" dirty="0"/>
              <a:t> </a:t>
            </a:r>
            <a:r>
              <a:rPr sz="2400" b="1" dirty="0" err="1"/>
              <a:t>kompleks</a:t>
            </a:r>
            <a:r>
              <a:rPr sz="2400" b="1" dirty="0"/>
              <a:t>: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memiliki</a:t>
            </a:r>
            <a:r>
              <a:rPr sz="2400" b="1" dirty="0"/>
              <a:t> </a:t>
            </a:r>
            <a:r>
              <a:rPr sz="2400" b="1" dirty="0" err="1"/>
              <a:t>lebih</a:t>
            </a:r>
            <a:r>
              <a:rPr sz="2400" b="1" dirty="0"/>
              <a:t> </a:t>
            </a:r>
            <a:r>
              <a:rPr sz="2400" b="1" dirty="0" err="1"/>
              <a:t>dari</a:t>
            </a:r>
            <a:r>
              <a:rPr sz="2400" b="1" dirty="0"/>
              <a:t> </a:t>
            </a:r>
            <a:r>
              <a:rPr sz="2400" b="1" dirty="0" err="1"/>
              <a:t>satu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 </a:t>
            </a:r>
            <a:r>
              <a:rPr sz="2400" b="1" dirty="0" err="1"/>
              <a:t>benar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Bahasa </a:t>
            </a:r>
            <a:r>
              <a:rPr sz="2400" b="1" dirty="0" err="1"/>
              <a:t>harus</a:t>
            </a:r>
            <a:r>
              <a:rPr sz="2400" b="1" dirty="0"/>
              <a:t> </a:t>
            </a:r>
            <a:r>
              <a:rPr sz="2400" b="1" dirty="0" err="1"/>
              <a:t>jelas</a:t>
            </a:r>
            <a:r>
              <a:rPr sz="2400" b="1" dirty="0"/>
              <a:t>, </a:t>
            </a:r>
            <a:r>
              <a:rPr sz="2400" b="1" dirty="0" err="1"/>
              <a:t>ringkas</a:t>
            </a:r>
            <a:r>
              <a:rPr sz="2400" b="1" dirty="0"/>
              <a:t>,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ambigu</a:t>
            </a:r>
            <a:r>
              <a:rPr sz="2400" b="1" dirty="0"/>
              <a:t>, dan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memberi</a:t>
            </a:r>
            <a:r>
              <a:rPr sz="2400" b="1" dirty="0"/>
              <a:t> </a:t>
            </a:r>
            <a:r>
              <a:rPr sz="2400" b="1" dirty="0" err="1"/>
              <a:t>petunjuk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6. Prinsip Utama Menyusun Soal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71523"/>
            <a:ext cx="10789920" cy="5044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Valid: </a:t>
            </a:r>
            <a:r>
              <a:rPr sz="2400" b="1" dirty="0" err="1"/>
              <a:t>benar-benar</a:t>
            </a:r>
            <a:r>
              <a:rPr sz="2400" b="1" dirty="0"/>
              <a:t> </a:t>
            </a:r>
            <a:r>
              <a:rPr sz="2400" b="1" dirty="0" err="1"/>
              <a:t>mengukur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 yang </a:t>
            </a:r>
            <a:r>
              <a:rPr sz="2400" b="1" dirty="0" err="1"/>
              <a:t>ditargetkan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Objektif</a:t>
            </a:r>
            <a:r>
              <a:rPr sz="2400" b="1" dirty="0"/>
              <a:t>: </a:t>
            </a:r>
            <a:r>
              <a:rPr sz="2400" b="1" dirty="0" err="1"/>
              <a:t>kunci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ditentukan</a:t>
            </a:r>
            <a:r>
              <a:rPr sz="2400" b="1" dirty="0"/>
              <a:t> </a:t>
            </a:r>
            <a:r>
              <a:rPr sz="2400" b="1" dirty="0" err="1"/>
              <a:t>berdasarkan</a:t>
            </a:r>
            <a:r>
              <a:rPr sz="2400" b="1" dirty="0"/>
              <a:t> </a:t>
            </a:r>
            <a:r>
              <a:rPr sz="2400" b="1" dirty="0" err="1"/>
              <a:t>alasan</a:t>
            </a:r>
            <a:r>
              <a:rPr sz="2400" b="1" dirty="0"/>
              <a:t>/</a:t>
            </a:r>
            <a:r>
              <a:rPr sz="2400" b="1" dirty="0" err="1"/>
              <a:t>konsep</a:t>
            </a:r>
            <a:r>
              <a:rPr sz="2400" b="1" dirty="0"/>
              <a:t> yang </a:t>
            </a:r>
            <a:r>
              <a:rPr sz="2400" b="1" dirty="0" err="1"/>
              <a:t>jelas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Adil: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merugikan</a:t>
            </a:r>
            <a:r>
              <a:rPr sz="2400" b="1" dirty="0"/>
              <a:t> </a:t>
            </a:r>
            <a:r>
              <a:rPr sz="2400" b="1" dirty="0" err="1"/>
              <a:t>peserta</a:t>
            </a:r>
            <a:r>
              <a:rPr sz="2400" b="1" dirty="0"/>
              <a:t> </a:t>
            </a:r>
            <a:r>
              <a:rPr sz="2400" b="1" dirty="0" err="1"/>
              <a:t>karena</a:t>
            </a:r>
            <a:r>
              <a:rPr sz="2400" b="1" dirty="0"/>
              <a:t> </a:t>
            </a:r>
            <a:r>
              <a:rPr sz="2400" b="1" dirty="0" err="1"/>
              <a:t>konteks</a:t>
            </a:r>
            <a:r>
              <a:rPr sz="2400" b="1" dirty="0"/>
              <a:t> yang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relevan</a:t>
            </a:r>
            <a:r>
              <a:rPr sz="2400" b="1" dirty="0"/>
              <a:t> </a:t>
            </a:r>
            <a:r>
              <a:rPr sz="2400" b="1" dirty="0" err="1"/>
              <a:t>dengan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Relevan</a:t>
            </a:r>
            <a:r>
              <a:rPr sz="2400" b="1" dirty="0"/>
              <a:t>: stimulus dan </a:t>
            </a:r>
            <a:r>
              <a:rPr sz="2400" b="1" dirty="0" err="1"/>
              <a:t>konteks</a:t>
            </a:r>
            <a:r>
              <a:rPr sz="2400" b="1" dirty="0"/>
              <a:t> </a:t>
            </a:r>
            <a:r>
              <a:rPr sz="2400" b="1" dirty="0" err="1"/>
              <a:t>mendukung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 yang </a:t>
            </a:r>
            <a:r>
              <a:rPr sz="2400" b="1" dirty="0" err="1"/>
              <a:t>diukur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Efisien</a:t>
            </a:r>
            <a:r>
              <a:rPr sz="2400" b="1" dirty="0"/>
              <a:t>: </a:t>
            </a:r>
            <a:r>
              <a:rPr sz="2400" b="1" dirty="0" err="1"/>
              <a:t>informasi</a:t>
            </a:r>
            <a:r>
              <a:rPr sz="2400" b="1" dirty="0"/>
              <a:t> </a:t>
            </a:r>
            <a:r>
              <a:rPr sz="2400" b="1" dirty="0" err="1"/>
              <a:t>cukup</a:t>
            </a:r>
            <a:r>
              <a:rPr sz="2400" b="1" dirty="0"/>
              <a:t> </a:t>
            </a:r>
            <a:r>
              <a:rPr sz="2400" b="1" dirty="0" err="1"/>
              <a:t>untuk</a:t>
            </a:r>
            <a:r>
              <a:rPr sz="2400" b="1" dirty="0"/>
              <a:t> </a:t>
            </a:r>
            <a:r>
              <a:rPr sz="2400" b="1" dirty="0" err="1"/>
              <a:t>menjawab</a:t>
            </a:r>
            <a:r>
              <a:rPr sz="2400" b="1" dirty="0"/>
              <a:t>, </a:t>
            </a:r>
            <a:r>
              <a:rPr sz="2400" b="1" dirty="0" err="1"/>
              <a:t>tanpa</a:t>
            </a:r>
            <a:r>
              <a:rPr sz="2400" b="1" dirty="0"/>
              <a:t> </a:t>
            </a:r>
            <a:r>
              <a:rPr sz="2400" b="1" dirty="0" err="1"/>
              <a:t>teks</a:t>
            </a:r>
            <a:r>
              <a:rPr sz="2400" b="1" dirty="0"/>
              <a:t> yang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diperlukan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Menuntut</a:t>
            </a:r>
            <a:r>
              <a:rPr sz="2400" b="1" dirty="0"/>
              <a:t> </a:t>
            </a:r>
            <a:r>
              <a:rPr sz="2400" b="1" dirty="0" err="1"/>
              <a:t>penalaran</a:t>
            </a:r>
            <a:r>
              <a:rPr sz="2400" b="1" dirty="0"/>
              <a:t>: </a:t>
            </a:r>
            <a:r>
              <a:rPr sz="2400" b="1" dirty="0" err="1"/>
              <a:t>peserta</a:t>
            </a:r>
            <a:r>
              <a:rPr sz="2400" b="1" dirty="0"/>
              <a:t> </a:t>
            </a:r>
            <a:r>
              <a:rPr sz="2400" b="1" dirty="0" err="1"/>
              <a:t>perlu</a:t>
            </a:r>
            <a:r>
              <a:rPr sz="2400" b="1" dirty="0"/>
              <a:t> </a:t>
            </a:r>
            <a:r>
              <a:rPr sz="2400" b="1" dirty="0" err="1"/>
              <a:t>mengolah</a:t>
            </a:r>
            <a:r>
              <a:rPr sz="2400" b="1" dirty="0"/>
              <a:t> </a:t>
            </a:r>
            <a:r>
              <a:rPr sz="2400" b="1" dirty="0" err="1"/>
              <a:t>informasi</a:t>
            </a:r>
            <a:r>
              <a:rPr sz="2400" b="1" dirty="0"/>
              <a:t>, </a:t>
            </a:r>
            <a:r>
              <a:rPr sz="2400" b="1" dirty="0" err="1"/>
              <a:t>menerapkan</a:t>
            </a:r>
            <a:r>
              <a:rPr sz="2400" b="1" dirty="0"/>
              <a:t> </a:t>
            </a:r>
            <a:r>
              <a:rPr sz="2400" b="1" dirty="0" err="1"/>
              <a:t>konsep</a:t>
            </a:r>
            <a:r>
              <a:rPr sz="2400" b="1" dirty="0"/>
              <a:t>, </a:t>
            </a:r>
            <a:r>
              <a:rPr sz="2400" b="1" dirty="0" err="1"/>
              <a:t>menganalisis</a:t>
            </a:r>
            <a:r>
              <a:rPr sz="2400" b="1" dirty="0"/>
              <a:t>, </a:t>
            </a:r>
            <a:r>
              <a:rPr sz="2400" b="1" dirty="0" err="1"/>
              <a:t>atau</a:t>
            </a:r>
            <a:r>
              <a:rPr sz="2400" b="1" dirty="0"/>
              <a:t> </a:t>
            </a:r>
            <a:r>
              <a:rPr sz="2400" b="1" dirty="0" err="1"/>
              <a:t>mengevaluasi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7. Alur Penyusunan Soal TKA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117678"/>
            <a:ext cx="10789920" cy="4824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1) </a:t>
            </a:r>
            <a:r>
              <a:rPr sz="2400" b="1" dirty="0" err="1"/>
              <a:t>Pelajari</a:t>
            </a:r>
            <a:r>
              <a:rPr sz="2400" b="1" dirty="0"/>
              <a:t> </a:t>
            </a:r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 </a:t>
            </a:r>
            <a:r>
              <a:rPr sz="2400" b="1" dirty="0" err="1"/>
              <a:t>resmi</a:t>
            </a:r>
            <a:r>
              <a:rPr sz="2400" b="1" dirty="0"/>
              <a:t> dan </a:t>
            </a:r>
            <a:r>
              <a:rPr sz="2400" b="1" dirty="0" err="1"/>
              <a:t>kompetensi</a:t>
            </a:r>
            <a:r>
              <a:rPr sz="2400" b="1" dirty="0"/>
              <a:t> yang </a:t>
            </a:r>
            <a:r>
              <a:rPr sz="2400" b="1" dirty="0" err="1"/>
              <a:t>diukur</a:t>
            </a:r>
            <a:r>
              <a:rPr sz="2400" b="1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2) </a:t>
            </a:r>
            <a:r>
              <a:rPr sz="2400" b="1" dirty="0" err="1"/>
              <a:t>Tentukan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/</a:t>
            </a:r>
            <a:r>
              <a:rPr sz="2400" b="1" dirty="0" err="1"/>
              <a:t>indikator</a:t>
            </a:r>
            <a:r>
              <a:rPr sz="2400" b="1" dirty="0"/>
              <a:t> yang </a:t>
            </a:r>
            <a:r>
              <a:rPr sz="2400" b="1" dirty="0" err="1"/>
              <a:t>akan</a:t>
            </a:r>
            <a:r>
              <a:rPr sz="2400" b="1" dirty="0"/>
              <a:t> </a:t>
            </a:r>
            <a:r>
              <a:rPr sz="2400" b="1" dirty="0" err="1"/>
              <a:t>diukur</a:t>
            </a:r>
            <a:r>
              <a:rPr sz="2400" b="1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3) </a:t>
            </a:r>
            <a:r>
              <a:rPr sz="2400" b="1" dirty="0" err="1"/>
              <a:t>Tentukan</a:t>
            </a:r>
            <a:r>
              <a:rPr sz="2400" b="1" dirty="0"/>
              <a:t> level proses </a:t>
            </a:r>
            <a:r>
              <a:rPr sz="2400" b="1" dirty="0" err="1"/>
              <a:t>kognitif</a:t>
            </a:r>
            <a:r>
              <a:rPr sz="2400" b="1" dirty="0"/>
              <a:t> dan </a:t>
            </a:r>
            <a:r>
              <a:rPr sz="2400" b="1" dirty="0" err="1"/>
              <a:t>konteks</a:t>
            </a:r>
            <a:r>
              <a:rPr sz="2400" b="1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4) </a:t>
            </a:r>
            <a:r>
              <a:rPr sz="2400" b="1" dirty="0" err="1"/>
              <a:t>Susun</a:t>
            </a:r>
            <a:r>
              <a:rPr sz="2400" b="1" dirty="0"/>
              <a:t> </a:t>
            </a:r>
            <a:r>
              <a:rPr sz="2400" b="1" dirty="0" err="1"/>
              <a:t>kisi-kisi</a:t>
            </a:r>
            <a:r>
              <a:rPr sz="2400" b="1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5) </a:t>
            </a:r>
            <a:r>
              <a:rPr sz="2400" b="1" dirty="0" err="1"/>
              <a:t>Buat</a:t>
            </a:r>
            <a:r>
              <a:rPr sz="2400" b="1" dirty="0"/>
              <a:t> stimulus yang </a:t>
            </a:r>
            <a:r>
              <a:rPr sz="2400" b="1" dirty="0" err="1"/>
              <a:t>autentik</a:t>
            </a:r>
            <a:r>
              <a:rPr sz="2400" b="1" dirty="0"/>
              <a:t> dan </a:t>
            </a:r>
            <a:r>
              <a:rPr sz="2400" b="1" dirty="0" err="1"/>
              <a:t>relevan</a:t>
            </a:r>
            <a:r>
              <a:rPr sz="2400" b="1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6) </a:t>
            </a:r>
            <a:r>
              <a:rPr sz="2400" b="1" dirty="0" err="1"/>
              <a:t>Tulis</a:t>
            </a:r>
            <a:r>
              <a:rPr sz="2400" b="1" dirty="0"/>
              <a:t> </a:t>
            </a:r>
            <a:r>
              <a:rPr sz="2400" b="1" dirty="0" err="1"/>
              <a:t>pokok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7) </a:t>
            </a:r>
            <a:r>
              <a:rPr sz="2400" b="1" dirty="0" err="1"/>
              <a:t>Susun</a:t>
            </a:r>
            <a:r>
              <a:rPr sz="2400" b="1" dirty="0"/>
              <a:t> </a:t>
            </a:r>
            <a:r>
              <a:rPr sz="2400" b="1" dirty="0" err="1"/>
              <a:t>opsi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 dan </a:t>
            </a:r>
            <a:r>
              <a:rPr sz="2400" b="1" dirty="0" err="1"/>
              <a:t>kunci</a:t>
            </a:r>
            <a:r>
              <a:rPr sz="2400" b="1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8) </a:t>
            </a:r>
            <a:r>
              <a:rPr sz="2400" b="1" dirty="0" err="1"/>
              <a:t>Telaah</a:t>
            </a:r>
            <a:r>
              <a:rPr sz="2400" b="1" dirty="0"/>
              <a:t> </a:t>
            </a:r>
            <a:r>
              <a:rPr sz="2400" b="1" dirty="0" err="1"/>
              <a:t>substansi</a:t>
            </a:r>
            <a:r>
              <a:rPr sz="2400" b="1" dirty="0"/>
              <a:t>, </a:t>
            </a:r>
            <a:r>
              <a:rPr sz="2400" b="1" dirty="0" err="1"/>
              <a:t>konstruksi</a:t>
            </a:r>
            <a:r>
              <a:rPr sz="2400" b="1" dirty="0"/>
              <a:t>, dan </a:t>
            </a:r>
            <a:r>
              <a:rPr sz="2400" b="1" dirty="0" err="1"/>
              <a:t>bahasa</a:t>
            </a:r>
            <a:r>
              <a:rPr sz="2400" b="1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9) Uji </a:t>
            </a:r>
            <a:r>
              <a:rPr sz="2400" b="1" dirty="0" err="1"/>
              <a:t>coba</a:t>
            </a:r>
            <a:r>
              <a:rPr sz="2400" b="1" dirty="0"/>
              <a:t>/</a:t>
            </a:r>
            <a:r>
              <a:rPr sz="2400" b="1" dirty="0" err="1"/>
              <a:t>reviu</a:t>
            </a:r>
            <a:r>
              <a:rPr sz="2400" b="1" dirty="0"/>
              <a:t> dan </a:t>
            </a:r>
            <a:r>
              <a:rPr sz="2400" b="1" dirty="0" err="1"/>
              <a:t>perbaiki</a:t>
            </a:r>
            <a:r>
              <a:rPr sz="2400" b="1" dirty="0"/>
              <a:t>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10) </a:t>
            </a:r>
            <a:r>
              <a:rPr sz="2400" b="1" dirty="0" err="1"/>
              <a:t>Dokumentasikan</a:t>
            </a:r>
            <a:r>
              <a:rPr sz="2400" b="1" dirty="0"/>
              <a:t> </a:t>
            </a:r>
            <a:r>
              <a:rPr sz="2400" b="1" dirty="0" err="1"/>
              <a:t>dalam</a:t>
            </a:r>
            <a:r>
              <a:rPr sz="2400" b="1" dirty="0"/>
              <a:t> bank </a:t>
            </a:r>
            <a:r>
              <a:rPr sz="2400" b="1" dirty="0" err="1"/>
              <a:t>soal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8. Format Kisi-Kisi yang Disarankan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385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Ø"/>
              <a:defRPr sz="1900" b="0">
                <a:solidFill>
                  <a:srgbClr val="232B34"/>
                </a:solidFill>
              </a:defRPr>
            </a:pPr>
            <a:r>
              <a:rPr sz="2400" b="1" dirty="0" err="1"/>
              <a:t>Identitas</a:t>
            </a:r>
            <a:r>
              <a:rPr sz="2400" b="1" dirty="0"/>
              <a:t>: </a:t>
            </a:r>
            <a:r>
              <a:rPr sz="2400" b="1" dirty="0" err="1"/>
              <a:t>mata</a:t>
            </a:r>
            <a:r>
              <a:rPr sz="2400" b="1" dirty="0"/>
              <a:t> </a:t>
            </a:r>
            <a:r>
              <a:rPr sz="2400" b="1" dirty="0" err="1"/>
              <a:t>pelajaran</a:t>
            </a:r>
            <a:r>
              <a:rPr sz="2400" b="1" dirty="0"/>
              <a:t>, </a:t>
            </a:r>
            <a:r>
              <a:rPr sz="2400" b="1" dirty="0" err="1"/>
              <a:t>jenjang</a:t>
            </a:r>
            <a:r>
              <a:rPr sz="2400" b="1" dirty="0"/>
              <a:t>/program, </a:t>
            </a:r>
            <a:r>
              <a:rPr sz="2400" b="1" dirty="0" err="1"/>
              <a:t>nomor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Ø"/>
              <a:defRPr sz="1900" b="0">
                <a:solidFill>
                  <a:srgbClr val="232B34"/>
                </a:solidFill>
              </a:defRPr>
            </a:pPr>
            <a:r>
              <a:rPr sz="2400" b="1" dirty="0" err="1"/>
              <a:t>Kompetensi</a:t>
            </a:r>
            <a:r>
              <a:rPr sz="2400" b="1" dirty="0"/>
              <a:t>/</a:t>
            </a:r>
            <a:r>
              <a:rPr sz="2400" b="1" dirty="0" err="1"/>
              <a:t>materi</a:t>
            </a:r>
            <a:r>
              <a:rPr sz="2400" b="1" dirty="0"/>
              <a:t> yang </a:t>
            </a:r>
            <a:r>
              <a:rPr sz="2400" b="1" dirty="0" err="1"/>
              <a:t>diukur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Ø"/>
              <a:defRPr sz="1900" b="0">
                <a:solidFill>
                  <a:srgbClr val="232B34"/>
                </a:solidFill>
              </a:defRPr>
            </a:pPr>
            <a:r>
              <a:rPr sz="2400" b="1" dirty="0" err="1"/>
              <a:t>Indikator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yang </a:t>
            </a:r>
            <a:r>
              <a:rPr sz="2400" b="1" dirty="0" err="1"/>
              <a:t>operasional</a:t>
            </a:r>
            <a:r>
              <a:rPr sz="2400" b="1" dirty="0"/>
              <a:t> dan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diamati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Ø"/>
              <a:defRPr sz="1900" b="0">
                <a:solidFill>
                  <a:srgbClr val="232B34"/>
                </a:solidFill>
              </a:defRPr>
            </a:pPr>
            <a:r>
              <a:rPr sz="2400" b="1" dirty="0"/>
              <a:t>Proses </a:t>
            </a:r>
            <a:r>
              <a:rPr sz="2400" b="1" dirty="0" err="1"/>
              <a:t>kognitif</a:t>
            </a:r>
            <a:r>
              <a:rPr sz="2400" b="1" dirty="0"/>
              <a:t>/</a:t>
            </a:r>
            <a:r>
              <a:rPr sz="2400" b="1" dirty="0" err="1"/>
              <a:t>tingkat</a:t>
            </a:r>
            <a:r>
              <a:rPr sz="2400" b="1" dirty="0"/>
              <a:t> </a:t>
            </a:r>
            <a:r>
              <a:rPr sz="2400" b="1" dirty="0" err="1"/>
              <a:t>tuntutan</a:t>
            </a:r>
            <a:r>
              <a:rPr sz="2400" b="1" dirty="0"/>
              <a:t> </a:t>
            </a:r>
            <a:r>
              <a:rPr sz="2400" b="1" dirty="0" err="1"/>
              <a:t>berpikir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Ø"/>
              <a:defRPr sz="1900" b="0">
                <a:solidFill>
                  <a:srgbClr val="232B34"/>
                </a:solidFill>
              </a:defRPr>
            </a:pPr>
            <a:r>
              <a:rPr sz="2400" b="1" dirty="0" err="1"/>
              <a:t>Konteks</a:t>
            </a:r>
            <a:r>
              <a:rPr sz="2400" b="1" dirty="0"/>
              <a:t>/stimulus yang </a:t>
            </a:r>
            <a:r>
              <a:rPr sz="2400" b="1" dirty="0" err="1"/>
              <a:t>digunakan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Ø"/>
              <a:defRPr sz="1900" b="0">
                <a:solidFill>
                  <a:srgbClr val="232B34"/>
                </a:solidFill>
              </a:defRPr>
            </a:pPr>
            <a:r>
              <a:rPr sz="2400" b="1" dirty="0" err="1"/>
              <a:t>Bentuk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: PG </a:t>
            </a:r>
            <a:r>
              <a:rPr sz="2400" b="1" dirty="0" err="1"/>
              <a:t>atau</a:t>
            </a:r>
            <a:r>
              <a:rPr sz="2400" b="1" dirty="0"/>
              <a:t> PG </a:t>
            </a:r>
            <a:r>
              <a:rPr sz="2400" b="1" dirty="0" err="1"/>
              <a:t>kompleks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Ø"/>
              <a:defRPr sz="1900" b="0">
                <a:solidFill>
                  <a:srgbClr val="232B34"/>
                </a:solidFill>
              </a:defRPr>
            </a:pPr>
            <a:r>
              <a:rPr sz="2400" b="1" dirty="0" err="1"/>
              <a:t>Nomor</a:t>
            </a:r>
            <a:r>
              <a:rPr sz="2400" b="1" dirty="0"/>
              <a:t> dan </a:t>
            </a:r>
            <a:r>
              <a:rPr sz="2400" b="1" dirty="0" err="1"/>
              <a:t>kunci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Wingdings" panose="05000000000000000000" pitchFamily="2" charset="2"/>
              <a:buChar char="Ø"/>
              <a:defRPr sz="1900" b="0">
                <a:solidFill>
                  <a:srgbClr val="232B34"/>
                </a:solidFill>
              </a:defRPr>
            </a:pPr>
            <a:r>
              <a:rPr sz="2400" b="1" dirty="0" err="1"/>
              <a:t>Catatan</a:t>
            </a:r>
            <a:r>
              <a:rPr sz="2400" b="1" dirty="0"/>
              <a:t> </a:t>
            </a:r>
            <a:r>
              <a:rPr sz="2400" b="1" dirty="0" err="1"/>
              <a:t>telaah</a:t>
            </a:r>
            <a:r>
              <a:rPr sz="2400" b="1" dirty="0"/>
              <a:t>/</a:t>
            </a:r>
            <a:r>
              <a:rPr sz="2400" b="1" dirty="0" err="1"/>
              <a:t>revisi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9. Rumus Indikator Soal yang Baik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43165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800" b="1" dirty="0" err="1"/>
              <a:t>Gunakan</a:t>
            </a:r>
            <a:r>
              <a:rPr sz="2800" b="1" dirty="0"/>
              <a:t> </a:t>
            </a:r>
            <a:r>
              <a:rPr sz="2800" b="1" dirty="0" err="1"/>
              <a:t>pola</a:t>
            </a:r>
            <a:r>
              <a:rPr sz="2800" b="1" dirty="0"/>
              <a:t>: </a:t>
            </a:r>
            <a:r>
              <a:rPr sz="2800" b="1" dirty="0" err="1"/>
              <a:t>peserta</a:t>
            </a:r>
            <a:r>
              <a:rPr sz="2800" b="1" dirty="0"/>
              <a:t> </a:t>
            </a:r>
            <a:r>
              <a:rPr sz="2800" b="1" dirty="0" err="1"/>
              <a:t>didik</a:t>
            </a:r>
            <a:r>
              <a:rPr sz="2800" b="1" dirty="0"/>
              <a:t> + </a:t>
            </a:r>
            <a:r>
              <a:rPr sz="2800" b="1" dirty="0" err="1"/>
              <a:t>kondisi</a:t>
            </a:r>
            <a:r>
              <a:rPr sz="2800" b="1" dirty="0"/>
              <a:t>/stimulus + </a:t>
            </a:r>
            <a:r>
              <a:rPr sz="2800" b="1" dirty="0" err="1"/>
              <a:t>perilaku</a:t>
            </a:r>
            <a:r>
              <a:rPr sz="2800" b="1" dirty="0"/>
              <a:t> yang </a:t>
            </a:r>
            <a:r>
              <a:rPr sz="2800" b="1" dirty="0" err="1"/>
              <a:t>diukur</a:t>
            </a:r>
            <a:r>
              <a:rPr sz="2800" b="1" dirty="0"/>
              <a:t> + </a:t>
            </a:r>
            <a:r>
              <a:rPr sz="2800" b="1" dirty="0" err="1"/>
              <a:t>kriteria</a:t>
            </a:r>
            <a:r>
              <a:rPr sz="2800" b="1" dirty="0"/>
              <a:t>.</a:t>
            </a:r>
          </a:p>
          <a:p>
            <a:pPr marL="457200" indent="-4572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800" b="1" dirty="0" err="1"/>
              <a:t>Contoh</a:t>
            </a:r>
            <a:r>
              <a:rPr sz="2800" b="1" dirty="0"/>
              <a:t>: '</a:t>
            </a:r>
            <a:r>
              <a:rPr sz="2800" b="1" dirty="0" err="1"/>
              <a:t>Disajikan</a:t>
            </a:r>
            <a:r>
              <a:rPr sz="2800" b="1" dirty="0"/>
              <a:t> data </a:t>
            </a:r>
            <a:r>
              <a:rPr sz="2800" b="1" dirty="0" err="1"/>
              <a:t>hasil</a:t>
            </a:r>
            <a:r>
              <a:rPr sz="2800" b="1" dirty="0"/>
              <a:t> </a:t>
            </a:r>
            <a:r>
              <a:rPr sz="2800" b="1" dirty="0" err="1"/>
              <a:t>tangkapan</a:t>
            </a:r>
            <a:r>
              <a:rPr sz="2800" b="1" dirty="0"/>
              <a:t> dan </a:t>
            </a:r>
            <a:r>
              <a:rPr sz="2800" b="1" dirty="0" err="1"/>
              <a:t>kondisi</a:t>
            </a:r>
            <a:r>
              <a:rPr sz="2800" b="1" dirty="0"/>
              <a:t> </a:t>
            </a:r>
            <a:r>
              <a:rPr sz="2800" b="1" dirty="0" err="1"/>
              <a:t>operasi</a:t>
            </a:r>
            <a:r>
              <a:rPr sz="2800" b="1" dirty="0"/>
              <a:t> </a:t>
            </a:r>
            <a:r>
              <a:rPr sz="2800" b="1" dirty="0" err="1"/>
              <a:t>kapal</a:t>
            </a:r>
            <a:r>
              <a:rPr sz="2800" b="1" dirty="0"/>
              <a:t>, </a:t>
            </a:r>
            <a:r>
              <a:rPr sz="2800" b="1" dirty="0" err="1"/>
              <a:t>peserta</a:t>
            </a:r>
            <a:r>
              <a:rPr sz="2800" b="1" dirty="0"/>
              <a:t> </a:t>
            </a:r>
            <a:r>
              <a:rPr sz="2800" b="1" dirty="0" err="1"/>
              <a:t>didik</a:t>
            </a:r>
            <a:r>
              <a:rPr sz="2800" b="1" dirty="0"/>
              <a:t> </a:t>
            </a:r>
            <a:r>
              <a:rPr sz="2800" b="1" dirty="0" err="1"/>
              <a:t>dapat</a:t>
            </a:r>
            <a:r>
              <a:rPr sz="2800" b="1" dirty="0"/>
              <a:t> </a:t>
            </a:r>
            <a:r>
              <a:rPr sz="2800" b="1" dirty="0" err="1"/>
              <a:t>menentukan</a:t>
            </a:r>
            <a:r>
              <a:rPr sz="2800" b="1" dirty="0"/>
              <a:t> strategi </a:t>
            </a:r>
            <a:r>
              <a:rPr sz="2800" b="1" dirty="0" err="1"/>
              <a:t>penanganan</a:t>
            </a:r>
            <a:r>
              <a:rPr sz="2800" b="1" dirty="0"/>
              <a:t> yang paling </a:t>
            </a:r>
            <a:r>
              <a:rPr sz="2800" b="1" dirty="0" err="1"/>
              <a:t>tepat</a:t>
            </a:r>
            <a:r>
              <a:rPr sz="2800" b="1" dirty="0"/>
              <a:t> </a:t>
            </a:r>
            <a:r>
              <a:rPr sz="2800" b="1" dirty="0" err="1"/>
              <a:t>berdasarkan</a:t>
            </a:r>
            <a:r>
              <a:rPr sz="2800" b="1" dirty="0"/>
              <a:t> </a:t>
            </a:r>
            <a:r>
              <a:rPr sz="2800" b="1" dirty="0" err="1"/>
              <a:t>prinsip</a:t>
            </a:r>
            <a:r>
              <a:rPr sz="2800" b="1" dirty="0"/>
              <a:t> ...'</a:t>
            </a:r>
          </a:p>
          <a:p>
            <a:pPr marL="457200" indent="-4572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800" b="1" dirty="0" err="1"/>
              <a:t>Indikator</a:t>
            </a:r>
            <a:r>
              <a:rPr sz="2800" b="1" dirty="0"/>
              <a:t> </a:t>
            </a:r>
            <a:r>
              <a:rPr sz="2800" b="1" dirty="0" err="1"/>
              <a:t>harus</a:t>
            </a:r>
            <a:r>
              <a:rPr sz="2800" b="1" dirty="0"/>
              <a:t> </a:t>
            </a:r>
            <a:r>
              <a:rPr sz="2800" b="1" dirty="0" err="1"/>
              <a:t>spesifik</a:t>
            </a:r>
            <a:r>
              <a:rPr sz="2800" b="1" dirty="0"/>
              <a:t> </a:t>
            </a:r>
            <a:r>
              <a:rPr sz="2800" b="1" dirty="0" err="1"/>
              <a:t>sehingga</a:t>
            </a:r>
            <a:r>
              <a:rPr sz="2800" b="1" dirty="0"/>
              <a:t> </a:t>
            </a:r>
            <a:r>
              <a:rPr sz="2800" b="1" dirty="0" err="1"/>
              <a:t>penulis</a:t>
            </a:r>
            <a:r>
              <a:rPr sz="2800" b="1" dirty="0"/>
              <a:t> </a:t>
            </a:r>
            <a:r>
              <a:rPr sz="2800" b="1" dirty="0" err="1"/>
              <a:t>soal</a:t>
            </a:r>
            <a:r>
              <a:rPr sz="2800" b="1" dirty="0"/>
              <a:t> dan </a:t>
            </a:r>
            <a:r>
              <a:rPr sz="2800" b="1" dirty="0" err="1"/>
              <a:t>penelaah</a:t>
            </a:r>
            <a:r>
              <a:rPr sz="2800" b="1" dirty="0"/>
              <a:t> </a:t>
            </a:r>
            <a:r>
              <a:rPr sz="2800" b="1" dirty="0" err="1"/>
              <a:t>memiliki</a:t>
            </a:r>
            <a:r>
              <a:rPr sz="2800" b="1" dirty="0"/>
              <a:t> </a:t>
            </a:r>
            <a:r>
              <a:rPr sz="2800" b="1" dirty="0" err="1"/>
              <a:t>pemahaman</a:t>
            </a:r>
            <a:r>
              <a:rPr sz="2800" b="1" dirty="0"/>
              <a:t> yang </a:t>
            </a:r>
            <a:r>
              <a:rPr sz="2800" b="1" dirty="0" err="1"/>
              <a:t>sama</a:t>
            </a:r>
            <a:r>
              <a:rPr sz="2800" b="1" dirty="0"/>
              <a:t>.</a:t>
            </a:r>
          </a:p>
          <a:p>
            <a:pPr marL="457200" indent="-4572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800" b="1" dirty="0" err="1"/>
              <a:t>Hindari</a:t>
            </a:r>
            <a:r>
              <a:rPr sz="2800" b="1" dirty="0"/>
              <a:t> </a:t>
            </a:r>
            <a:r>
              <a:rPr sz="2800" b="1" dirty="0" err="1"/>
              <a:t>indikator</a:t>
            </a:r>
            <a:r>
              <a:rPr sz="2800" b="1" dirty="0"/>
              <a:t> yang </a:t>
            </a:r>
            <a:r>
              <a:rPr sz="2800" b="1" dirty="0" err="1"/>
              <a:t>hanya</a:t>
            </a:r>
            <a:r>
              <a:rPr sz="2800" b="1" dirty="0"/>
              <a:t> </a:t>
            </a:r>
            <a:r>
              <a:rPr sz="2800" b="1" dirty="0" err="1"/>
              <a:t>berbunyi</a:t>
            </a:r>
            <a:r>
              <a:rPr sz="2800" b="1" dirty="0"/>
              <a:t> '</a:t>
            </a:r>
            <a:r>
              <a:rPr sz="2800" b="1" dirty="0" err="1"/>
              <a:t>siswa</a:t>
            </a:r>
            <a:r>
              <a:rPr sz="2800" b="1" dirty="0"/>
              <a:t> </a:t>
            </a:r>
            <a:r>
              <a:rPr sz="2800" b="1" dirty="0" err="1"/>
              <a:t>memahami</a:t>
            </a:r>
            <a:r>
              <a:rPr sz="2800" b="1" dirty="0"/>
              <a:t>...' </a:t>
            </a:r>
            <a:r>
              <a:rPr sz="2800" b="1" dirty="0" err="1"/>
              <a:t>tanpa</a:t>
            </a:r>
            <a:r>
              <a:rPr sz="2800" b="1" dirty="0"/>
              <a:t> </a:t>
            </a:r>
            <a:r>
              <a:rPr sz="2800" b="1" dirty="0" err="1"/>
              <a:t>menunjukkan</a:t>
            </a:r>
            <a:r>
              <a:rPr sz="2800" b="1" dirty="0"/>
              <a:t> </a:t>
            </a:r>
            <a:r>
              <a:rPr sz="2800" b="1" dirty="0" err="1"/>
              <a:t>perilaku</a:t>
            </a:r>
            <a:r>
              <a:rPr sz="2800" b="1" dirty="0"/>
              <a:t> yang </a:t>
            </a:r>
            <a:r>
              <a:rPr sz="2800" b="1" dirty="0" err="1"/>
              <a:t>dapat</a:t>
            </a:r>
            <a:r>
              <a:rPr sz="2800" b="1" dirty="0"/>
              <a:t> </a:t>
            </a:r>
            <a:r>
              <a:rPr sz="2800" b="1" dirty="0" err="1"/>
              <a:t>dinilai</a:t>
            </a:r>
            <a:r>
              <a:rPr sz="28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10. Memilih Stimulus yang Berkualitas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4928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Stimulus </a:t>
            </a:r>
            <a:r>
              <a:rPr sz="2400" b="1" dirty="0" err="1"/>
              <a:t>harus</a:t>
            </a:r>
            <a:r>
              <a:rPr sz="2400" b="1" dirty="0"/>
              <a:t> </a:t>
            </a:r>
            <a:r>
              <a:rPr sz="2400" b="1" dirty="0" err="1"/>
              <a:t>diperlukan</a:t>
            </a:r>
            <a:r>
              <a:rPr sz="2400" b="1" dirty="0"/>
              <a:t> </a:t>
            </a:r>
            <a:r>
              <a:rPr sz="2400" b="1" dirty="0" err="1"/>
              <a:t>untuk</a:t>
            </a:r>
            <a:r>
              <a:rPr sz="2400" b="1" dirty="0"/>
              <a:t> </a:t>
            </a:r>
            <a:r>
              <a:rPr sz="2400" b="1" dirty="0" err="1"/>
              <a:t>menjawab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, </a:t>
            </a:r>
            <a:r>
              <a:rPr sz="2400" b="1" dirty="0" err="1"/>
              <a:t>bukan</a:t>
            </a:r>
            <a:r>
              <a:rPr sz="2400" b="1" dirty="0"/>
              <a:t> </a:t>
            </a:r>
            <a:r>
              <a:rPr sz="2400" b="1" dirty="0" err="1"/>
              <a:t>sekadar</a:t>
            </a:r>
            <a:r>
              <a:rPr sz="2400" b="1" dirty="0"/>
              <a:t> </a:t>
            </a:r>
            <a:r>
              <a:rPr sz="2400" b="1" dirty="0" err="1"/>
              <a:t>hiasan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Gunakan</a:t>
            </a:r>
            <a:r>
              <a:rPr sz="2400" b="1" dirty="0"/>
              <a:t> data yang </a:t>
            </a:r>
            <a:r>
              <a:rPr sz="2400" b="1" dirty="0" err="1"/>
              <a:t>masuk</a:t>
            </a:r>
            <a:r>
              <a:rPr sz="2400" b="1" dirty="0"/>
              <a:t> </a:t>
            </a:r>
            <a:r>
              <a:rPr sz="2400" b="1" dirty="0" err="1"/>
              <a:t>akal</a:t>
            </a:r>
            <a:r>
              <a:rPr sz="2400" b="1" dirty="0"/>
              <a:t> dan </a:t>
            </a:r>
            <a:r>
              <a:rPr sz="2400" b="1" dirty="0" err="1"/>
              <a:t>konsisten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Pilih</a:t>
            </a:r>
            <a:r>
              <a:rPr sz="2400" b="1" dirty="0"/>
              <a:t> </a:t>
            </a:r>
            <a:r>
              <a:rPr sz="2400" b="1" dirty="0" err="1"/>
              <a:t>konteks</a:t>
            </a:r>
            <a:r>
              <a:rPr sz="2400" b="1" dirty="0"/>
              <a:t> </a:t>
            </a:r>
            <a:r>
              <a:rPr sz="2400" b="1" dirty="0" err="1"/>
              <a:t>kehidupan</a:t>
            </a:r>
            <a:r>
              <a:rPr sz="2400" b="1" dirty="0"/>
              <a:t> </a:t>
            </a:r>
            <a:r>
              <a:rPr sz="2400" b="1" dirty="0" err="1"/>
              <a:t>nyata</a:t>
            </a:r>
            <a:r>
              <a:rPr sz="2400" b="1" dirty="0"/>
              <a:t>/</a:t>
            </a:r>
            <a:r>
              <a:rPr sz="2400" b="1" dirty="0" err="1"/>
              <a:t>kejuruan</a:t>
            </a:r>
            <a:r>
              <a:rPr sz="2400" b="1" dirty="0"/>
              <a:t> </a:t>
            </a:r>
            <a:r>
              <a:rPr sz="2400" b="1" dirty="0" err="1"/>
              <a:t>bila</a:t>
            </a:r>
            <a:r>
              <a:rPr sz="2400" b="1" dirty="0"/>
              <a:t> </a:t>
            </a:r>
            <a:r>
              <a:rPr sz="2400" b="1" dirty="0" err="1"/>
              <a:t>sesuai</a:t>
            </a:r>
            <a:r>
              <a:rPr sz="2400" b="1" dirty="0"/>
              <a:t>, </a:t>
            </a:r>
            <a:r>
              <a:rPr sz="2400" b="1" dirty="0" err="1"/>
              <a:t>tetapi</a:t>
            </a:r>
            <a:r>
              <a:rPr sz="2400" b="1" dirty="0"/>
              <a:t> </a:t>
            </a:r>
            <a:r>
              <a:rPr sz="2400" b="1" dirty="0" err="1"/>
              <a:t>jangan</a:t>
            </a:r>
            <a:r>
              <a:rPr sz="2400" b="1" dirty="0"/>
              <a:t> </a:t>
            </a:r>
            <a:r>
              <a:rPr sz="2400" b="1" dirty="0" err="1"/>
              <a:t>membuat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bergantung</a:t>
            </a:r>
            <a:r>
              <a:rPr sz="2400" b="1" dirty="0"/>
              <a:t> pada </a:t>
            </a:r>
            <a:r>
              <a:rPr sz="2400" b="1" dirty="0" err="1"/>
              <a:t>pengetahuan</a:t>
            </a:r>
            <a:r>
              <a:rPr sz="2400" b="1" dirty="0"/>
              <a:t> di </a:t>
            </a:r>
            <a:r>
              <a:rPr sz="2400" b="1" dirty="0" err="1"/>
              <a:t>luar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Stimulus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berupa</a:t>
            </a:r>
            <a:r>
              <a:rPr sz="2400" b="1" dirty="0"/>
              <a:t> </a:t>
            </a:r>
            <a:r>
              <a:rPr sz="2400" b="1" dirty="0" err="1"/>
              <a:t>kasus</a:t>
            </a:r>
            <a:r>
              <a:rPr sz="2400" b="1" dirty="0"/>
              <a:t>, </a:t>
            </a:r>
            <a:r>
              <a:rPr sz="2400" b="1" dirty="0" err="1"/>
              <a:t>tabel</a:t>
            </a:r>
            <a:r>
              <a:rPr sz="2400" b="1" dirty="0"/>
              <a:t>, </a:t>
            </a:r>
            <a:r>
              <a:rPr sz="2400" b="1" dirty="0" err="1"/>
              <a:t>grafik</a:t>
            </a:r>
            <a:r>
              <a:rPr sz="2400" b="1" dirty="0"/>
              <a:t>, </a:t>
            </a:r>
            <a:r>
              <a:rPr sz="2400" b="1" dirty="0" err="1"/>
              <a:t>gambar</a:t>
            </a:r>
            <a:r>
              <a:rPr sz="2400" b="1" dirty="0"/>
              <a:t>, </a:t>
            </a:r>
            <a:r>
              <a:rPr sz="2400" b="1" dirty="0" err="1"/>
              <a:t>peta</a:t>
            </a:r>
            <a:r>
              <a:rPr sz="2400" b="1" dirty="0"/>
              <a:t>, </a:t>
            </a:r>
            <a:r>
              <a:rPr sz="2400" b="1" dirty="0" err="1"/>
              <a:t>prosedur</a:t>
            </a:r>
            <a:r>
              <a:rPr sz="2400" b="1" dirty="0"/>
              <a:t>, </a:t>
            </a:r>
            <a:r>
              <a:rPr sz="2400" b="1" dirty="0" err="1"/>
              <a:t>laporan</a:t>
            </a:r>
            <a:r>
              <a:rPr sz="2400" b="1" dirty="0"/>
              <a:t> </a:t>
            </a:r>
            <a:r>
              <a:rPr sz="2400" b="1" dirty="0" err="1"/>
              <a:t>singkat</a:t>
            </a:r>
            <a:r>
              <a:rPr sz="2400" b="1" dirty="0"/>
              <a:t>, </a:t>
            </a:r>
            <a:r>
              <a:rPr sz="2400" b="1" dirty="0" err="1"/>
              <a:t>atau</a:t>
            </a:r>
            <a:r>
              <a:rPr sz="2400" b="1" dirty="0"/>
              <a:t> </a:t>
            </a:r>
            <a:r>
              <a:rPr sz="2400" b="1" dirty="0" err="1"/>
              <a:t>potongan</a:t>
            </a:r>
            <a:r>
              <a:rPr sz="2400" b="1" dirty="0"/>
              <a:t> data.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Pastikan</a:t>
            </a:r>
            <a:r>
              <a:rPr sz="2400" b="1" dirty="0"/>
              <a:t> stimulus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mengandung</a:t>
            </a:r>
            <a:r>
              <a:rPr sz="2400" b="1" dirty="0"/>
              <a:t> </a:t>
            </a:r>
            <a:r>
              <a:rPr sz="2400" b="1" dirty="0" err="1"/>
              <a:t>informasi</a:t>
            </a:r>
            <a:r>
              <a:rPr sz="2400" b="1" dirty="0"/>
              <a:t> yang </a:t>
            </a:r>
            <a:r>
              <a:rPr sz="2400" b="1" dirty="0" err="1"/>
              <a:t>membingungkan</a:t>
            </a:r>
            <a:r>
              <a:rPr sz="2400" b="1" dirty="0"/>
              <a:t> </a:t>
            </a:r>
            <a:r>
              <a:rPr sz="2400" b="1" dirty="0" err="1"/>
              <a:t>atau</a:t>
            </a:r>
            <a:r>
              <a:rPr sz="2400" b="1" dirty="0"/>
              <a:t> </a:t>
            </a:r>
            <a:r>
              <a:rPr sz="2400" b="1" dirty="0" err="1"/>
              <a:t>memicu</a:t>
            </a:r>
            <a:r>
              <a:rPr sz="2400" b="1" dirty="0"/>
              <a:t> </a:t>
            </a:r>
            <a:r>
              <a:rPr sz="2400" b="1" dirty="0" err="1"/>
              <a:t>interpretasi</a:t>
            </a:r>
            <a:r>
              <a:rPr sz="2400" b="1" dirty="0"/>
              <a:t> </a:t>
            </a:r>
            <a:r>
              <a:rPr sz="2400" b="1" dirty="0" err="1"/>
              <a:t>ganda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11. Menulis Pokok Soal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4928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Letakkan</a:t>
            </a:r>
            <a:r>
              <a:rPr sz="2400" b="1" dirty="0"/>
              <a:t> </a:t>
            </a:r>
            <a:r>
              <a:rPr sz="2400" b="1" dirty="0" err="1"/>
              <a:t>informasi</a:t>
            </a:r>
            <a:r>
              <a:rPr sz="2400" b="1" dirty="0"/>
              <a:t> </a:t>
            </a:r>
            <a:r>
              <a:rPr sz="2400" b="1" dirty="0" err="1"/>
              <a:t>penting</a:t>
            </a:r>
            <a:r>
              <a:rPr sz="2400" b="1" dirty="0"/>
              <a:t> </a:t>
            </a:r>
            <a:r>
              <a:rPr sz="2400" b="1" dirty="0" err="1"/>
              <a:t>dalam</a:t>
            </a:r>
            <a:r>
              <a:rPr sz="2400" b="1" dirty="0"/>
              <a:t> stimulus/</a:t>
            </a:r>
            <a:r>
              <a:rPr sz="2400" b="1" dirty="0" err="1"/>
              <a:t>pokok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Rumusan</a:t>
            </a:r>
            <a:r>
              <a:rPr sz="2400" b="1" dirty="0"/>
              <a:t> </a:t>
            </a:r>
            <a:r>
              <a:rPr sz="2400" b="1" dirty="0" err="1"/>
              <a:t>pertanyaan</a:t>
            </a:r>
            <a:r>
              <a:rPr sz="2400" b="1" dirty="0"/>
              <a:t> </a:t>
            </a:r>
            <a:r>
              <a:rPr sz="2400" b="1" dirty="0" err="1"/>
              <a:t>harus</a:t>
            </a:r>
            <a:r>
              <a:rPr sz="2400" b="1" dirty="0"/>
              <a:t> </a:t>
            </a:r>
            <a:r>
              <a:rPr sz="2400" b="1" dirty="0" err="1"/>
              <a:t>jelas</a:t>
            </a:r>
            <a:r>
              <a:rPr sz="2400" b="1" dirty="0"/>
              <a:t> dan </a:t>
            </a:r>
            <a:r>
              <a:rPr sz="2400" b="1" dirty="0" err="1"/>
              <a:t>langsung</a:t>
            </a:r>
            <a:r>
              <a:rPr sz="2400" b="1" dirty="0"/>
              <a:t> </a:t>
            </a:r>
            <a:r>
              <a:rPr sz="2400" b="1" dirty="0" err="1"/>
              <a:t>menuju</a:t>
            </a:r>
            <a:r>
              <a:rPr sz="2400" b="1" dirty="0"/>
              <a:t> </a:t>
            </a:r>
            <a:r>
              <a:rPr sz="2400" b="1" dirty="0" err="1"/>
              <a:t>tugas</a:t>
            </a:r>
            <a:r>
              <a:rPr sz="2400" b="1" dirty="0"/>
              <a:t> yang </a:t>
            </a:r>
            <a:r>
              <a:rPr sz="2400" b="1" dirty="0" err="1"/>
              <a:t>harus</a:t>
            </a:r>
            <a:r>
              <a:rPr sz="2400" b="1" dirty="0"/>
              <a:t> </a:t>
            </a:r>
            <a:r>
              <a:rPr sz="2400" b="1" dirty="0" err="1"/>
              <a:t>dilakukan</a:t>
            </a:r>
            <a:r>
              <a:rPr sz="2400" b="1" dirty="0"/>
              <a:t> </a:t>
            </a:r>
            <a:r>
              <a:rPr sz="2400" b="1" dirty="0" err="1"/>
              <a:t>peserta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Hindari</a:t>
            </a:r>
            <a:r>
              <a:rPr sz="2400" b="1" dirty="0"/>
              <a:t> </a:t>
            </a:r>
            <a:r>
              <a:rPr sz="2400" b="1" dirty="0" err="1"/>
              <a:t>kalimat</a:t>
            </a:r>
            <a:r>
              <a:rPr sz="2400" b="1" dirty="0"/>
              <a:t> </a:t>
            </a:r>
            <a:r>
              <a:rPr sz="2400" b="1" dirty="0" err="1"/>
              <a:t>negatif</a:t>
            </a:r>
            <a:r>
              <a:rPr sz="2400" b="1" dirty="0"/>
              <a:t> </a:t>
            </a:r>
            <a:r>
              <a:rPr sz="2400" b="1" dirty="0" err="1"/>
              <a:t>bertingkat</a:t>
            </a:r>
            <a:r>
              <a:rPr sz="2400" b="1" dirty="0"/>
              <a:t> </a:t>
            </a:r>
            <a:r>
              <a:rPr sz="2400" b="1" dirty="0" err="1"/>
              <a:t>seperti</a:t>
            </a:r>
            <a:r>
              <a:rPr sz="2400" b="1" dirty="0"/>
              <a:t> '</a:t>
            </a:r>
            <a:r>
              <a:rPr sz="2400" b="1" dirty="0" err="1"/>
              <a:t>kecuali</a:t>
            </a:r>
            <a:r>
              <a:rPr sz="2400" b="1" dirty="0"/>
              <a:t> yang </a:t>
            </a:r>
            <a:r>
              <a:rPr sz="2400" b="1" dirty="0" err="1"/>
              <a:t>tidak</a:t>
            </a:r>
            <a:r>
              <a:rPr sz="2400" b="1" dirty="0"/>
              <a:t>...'.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Jangan</a:t>
            </a:r>
            <a:r>
              <a:rPr sz="2400" b="1" dirty="0"/>
              <a:t> </a:t>
            </a:r>
            <a:r>
              <a:rPr sz="2400" b="1" dirty="0" err="1"/>
              <a:t>memberikan</a:t>
            </a:r>
            <a:r>
              <a:rPr sz="2400" b="1" dirty="0"/>
              <a:t> </a:t>
            </a:r>
            <a:r>
              <a:rPr sz="2400" b="1" dirty="0" err="1"/>
              <a:t>petunjuk</a:t>
            </a:r>
            <a:r>
              <a:rPr sz="2400" b="1" dirty="0"/>
              <a:t> </a:t>
            </a:r>
            <a:r>
              <a:rPr sz="2400" b="1" dirty="0" err="1"/>
              <a:t>kunci</a:t>
            </a:r>
            <a:r>
              <a:rPr sz="2400" b="1" dirty="0"/>
              <a:t> </a:t>
            </a:r>
            <a:r>
              <a:rPr sz="2400" b="1" dirty="0" err="1"/>
              <a:t>melalui</a:t>
            </a:r>
            <a:r>
              <a:rPr sz="2400" b="1" dirty="0"/>
              <a:t> </a:t>
            </a:r>
            <a:r>
              <a:rPr sz="2400" b="1" dirty="0" err="1"/>
              <a:t>panjang</a:t>
            </a:r>
            <a:r>
              <a:rPr sz="2400" b="1" dirty="0"/>
              <a:t> </a:t>
            </a:r>
            <a:r>
              <a:rPr sz="2400" b="1" dirty="0" err="1"/>
              <a:t>opsi</a:t>
            </a:r>
            <a:r>
              <a:rPr sz="2400" b="1" dirty="0"/>
              <a:t>, </a:t>
            </a:r>
            <a:r>
              <a:rPr sz="2400" b="1" dirty="0" err="1"/>
              <a:t>istilah</a:t>
            </a:r>
            <a:r>
              <a:rPr sz="2400" b="1" dirty="0"/>
              <a:t> yang </a:t>
            </a:r>
            <a:r>
              <a:rPr sz="2400" b="1" dirty="0" err="1"/>
              <a:t>berulang</a:t>
            </a:r>
            <a:r>
              <a:rPr sz="2400" b="1" dirty="0"/>
              <a:t>, </a:t>
            </a:r>
            <a:r>
              <a:rPr sz="2400" b="1" dirty="0" err="1"/>
              <a:t>atau</a:t>
            </a:r>
            <a:r>
              <a:rPr sz="2400" b="1" dirty="0"/>
              <a:t> </a:t>
            </a:r>
            <a:r>
              <a:rPr sz="2400" b="1" dirty="0" err="1"/>
              <a:t>pola</a:t>
            </a:r>
            <a:r>
              <a:rPr sz="2400" b="1" dirty="0"/>
              <a:t> tata </a:t>
            </a:r>
            <a:r>
              <a:rPr sz="2400" b="1" dirty="0" err="1"/>
              <a:t>bahasa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Pastikan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dijawab</a:t>
            </a:r>
            <a:r>
              <a:rPr sz="2400" b="1" dirty="0"/>
              <a:t> </a:t>
            </a:r>
            <a:r>
              <a:rPr sz="2400" b="1" dirty="0" err="1"/>
              <a:t>hanya</a:t>
            </a:r>
            <a:r>
              <a:rPr sz="2400" b="1" dirty="0"/>
              <a:t> </a:t>
            </a:r>
            <a:r>
              <a:rPr sz="2400" b="1" dirty="0" err="1"/>
              <a:t>dengan</a:t>
            </a:r>
            <a:r>
              <a:rPr sz="2400" b="1" dirty="0"/>
              <a:t> </a:t>
            </a:r>
            <a:r>
              <a:rPr sz="2400" b="1" dirty="0" err="1"/>
              <a:t>informasi</a:t>
            </a:r>
            <a:r>
              <a:rPr sz="2400" b="1" dirty="0"/>
              <a:t> yang </a:t>
            </a:r>
            <a:r>
              <a:rPr sz="2400" b="1" dirty="0" err="1"/>
              <a:t>tersedia</a:t>
            </a:r>
            <a:r>
              <a:rPr sz="2400" b="1" dirty="0"/>
              <a:t> dan </a:t>
            </a:r>
            <a:r>
              <a:rPr sz="2400" b="1" dirty="0" err="1"/>
              <a:t>kompetensi</a:t>
            </a:r>
            <a:r>
              <a:rPr sz="2400" b="1" dirty="0"/>
              <a:t> yang </a:t>
            </a:r>
            <a:r>
              <a:rPr sz="2400" b="1" dirty="0" err="1"/>
              <a:t>ditargetkan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12. Menyusun Opsi Jawaban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4928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Untuk</a:t>
            </a:r>
            <a:r>
              <a:rPr sz="2400" b="1" dirty="0"/>
              <a:t> PG </a:t>
            </a:r>
            <a:r>
              <a:rPr sz="2400" b="1" dirty="0" err="1"/>
              <a:t>biasa</a:t>
            </a:r>
            <a:r>
              <a:rPr sz="2400" b="1" dirty="0"/>
              <a:t>, </a:t>
            </a:r>
            <a:r>
              <a:rPr sz="2400" b="1" dirty="0" err="1"/>
              <a:t>hanya</a:t>
            </a:r>
            <a:r>
              <a:rPr sz="2400" b="1" dirty="0"/>
              <a:t> </a:t>
            </a:r>
            <a:r>
              <a:rPr sz="2400" b="1" dirty="0" err="1"/>
              <a:t>satu</a:t>
            </a:r>
            <a:r>
              <a:rPr sz="2400" b="1" dirty="0"/>
              <a:t> </a:t>
            </a:r>
            <a:r>
              <a:rPr sz="2400" b="1" dirty="0" err="1"/>
              <a:t>opsi</a:t>
            </a:r>
            <a:r>
              <a:rPr sz="2400" b="1" dirty="0"/>
              <a:t> yang </a:t>
            </a:r>
            <a:r>
              <a:rPr sz="2400" b="1" dirty="0" err="1"/>
              <a:t>benar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Distraktor</a:t>
            </a:r>
            <a:r>
              <a:rPr sz="2400" b="1" dirty="0"/>
              <a:t> </a:t>
            </a:r>
            <a:r>
              <a:rPr sz="2400" b="1" dirty="0" err="1"/>
              <a:t>harus</a:t>
            </a:r>
            <a:r>
              <a:rPr sz="2400" b="1" dirty="0"/>
              <a:t> </a:t>
            </a:r>
            <a:r>
              <a:rPr sz="2400" b="1" dirty="0" err="1"/>
              <a:t>masuk</a:t>
            </a:r>
            <a:r>
              <a:rPr sz="2400" b="1" dirty="0"/>
              <a:t> </a:t>
            </a:r>
            <a:r>
              <a:rPr sz="2400" b="1" dirty="0" err="1"/>
              <a:t>akal</a:t>
            </a:r>
            <a:r>
              <a:rPr sz="2400" b="1" dirty="0"/>
              <a:t> dan </a:t>
            </a:r>
            <a:r>
              <a:rPr sz="2400" b="1" dirty="0" err="1"/>
              <a:t>mencerminkan</a:t>
            </a:r>
            <a:r>
              <a:rPr sz="2400" b="1" dirty="0"/>
              <a:t> </a:t>
            </a:r>
            <a:r>
              <a:rPr sz="2400" b="1" dirty="0" err="1"/>
              <a:t>kesalahan</a:t>
            </a:r>
            <a:r>
              <a:rPr sz="2400" b="1" dirty="0"/>
              <a:t> </a:t>
            </a:r>
            <a:r>
              <a:rPr sz="2400" b="1" dirty="0" err="1"/>
              <a:t>umum</a:t>
            </a:r>
            <a:r>
              <a:rPr sz="2400" b="1" dirty="0"/>
              <a:t> yang </a:t>
            </a:r>
            <a:r>
              <a:rPr sz="2400" b="1" dirty="0" err="1"/>
              <a:t>mungkin</a:t>
            </a:r>
            <a:r>
              <a:rPr sz="2400" b="1" dirty="0"/>
              <a:t> </a:t>
            </a:r>
            <a:r>
              <a:rPr sz="2400" b="1" dirty="0" err="1"/>
              <a:t>dilakukan</a:t>
            </a:r>
            <a:r>
              <a:rPr sz="2400" b="1" dirty="0"/>
              <a:t> </a:t>
            </a:r>
            <a:r>
              <a:rPr sz="2400" b="1" dirty="0" err="1"/>
              <a:t>peserta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Hindari</a:t>
            </a:r>
            <a:r>
              <a:rPr sz="2400" b="1" dirty="0"/>
              <a:t> </a:t>
            </a:r>
            <a:r>
              <a:rPr sz="2400" b="1" dirty="0" err="1"/>
              <a:t>opsi</a:t>
            </a:r>
            <a:r>
              <a:rPr sz="2400" b="1" dirty="0"/>
              <a:t> '</a:t>
            </a:r>
            <a:r>
              <a:rPr sz="2400" b="1" dirty="0" err="1"/>
              <a:t>semua</a:t>
            </a:r>
            <a:r>
              <a:rPr sz="2400" b="1" dirty="0"/>
              <a:t> </a:t>
            </a:r>
            <a:r>
              <a:rPr sz="2400" b="1" dirty="0" err="1"/>
              <a:t>benar</a:t>
            </a:r>
            <a:r>
              <a:rPr sz="2400" b="1" dirty="0"/>
              <a:t>', '</a:t>
            </a:r>
            <a:r>
              <a:rPr sz="2400" b="1" dirty="0" err="1"/>
              <a:t>semua</a:t>
            </a:r>
            <a:r>
              <a:rPr sz="2400" b="1" dirty="0"/>
              <a:t> salah', </a:t>
            </a:r>
            <a:r>
              <a:rPr sz="2400" b="1" dirty="0" err="1"/>
              <a:t>atau</a:t>
            </a:r>
            <a:r>
              <a:rPr sz="2400" b="1" dirty="0"/>
              <a:t> </a:t>
            </a:r>
            <a:r>
              <a:rPr sz="2400" b="1" dirty="0" err="1"/>
              <a:t>pola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 yang </a:t>
            </a:r>
            <a:r>
              <a:rPr sz="2400" b="1" dirty="0" err="1"/>
              <a:t>mudah</a:t>
            </a:r>
            <a:r>
              <a:rPr sz="2400" b="1" dirty="0"/>
              <a:t> </a:t>
            </a:r>
            <a:r>
              <a:rPr sz="2400" b="1" dirty="0" err="1"/>
              <a:t>ditebak</a:t>
            </a:r>
            <a:r>
              <a:rPr sz="2400" b="1" dirty="0"/>
              <a:t> </a:t>
            </a:r>
            <a:r>
              <a:rPr sz="2400" b="1" dirty="0" err="1"/>
              <a:t>kecuali</a:t>
            </a:r>
            <a:r>
              <a:rPr sz="2400" b="1" dirty="0"/>
              <a:t> </a:t>
            </a:r>
            <a:r>
              <a:rPr sz="2400" b="1" dirty="0" err="1"/>
              <a:t>benar-benar</a:t>
            </a:r>
            <a:r>
              <a:rPr sz="2400" b="1" dirty="0"/>
              <a:t> </a:t>
            </a:r>
            <a:r>
              <a:rPr sz="2400" b="1" dirty="0" err="1"/>
              <a:t>diperlukan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Usahakan</a:t>
            </a:r>
            <a:r>
              <a:rPr sz="2400" b="1" dirty="0"/>
              <a:t> </a:t>
            </a:r>
            <a:r>
              <a:rPr sz="2400" b="1" dirty="0" err="1"/>
              <a:t>opsi</a:t>
            </a:r>
            <a:r>
              <a:rPr sz="2400" b="1" dirty="0"/>
              <a:t> </a:t>
            </a:r>
            <a:r>
              <a:rPr sz="2400" b="1" dirty="0" err="1"/>
              <a:t>setara</a:t>
            </a:r>
            <a:r>
              <a:rPr sz="2400" b="1" dirty="0"/>
              <a:t> </a:t>
            </a:r>
            <a:r>
              <a:rPr sz="2400" b="1" dirty="0" err="1"/>
              <a:t>secara</a:t>
            </a:r>
            <a:r>
              <a:rPr sz="2400" b="1" dirty="0"/>
              <a:t> </a:t>
            </a:r>
            <a:r>
              <a:rPr sz="2400" b="1" dirty="0" err="1"/>
              <a:t>gramatikal</a:t>
            </a:r>
            <a:r>
              <a:rPr sz="2400" b="1" dirty="0"/>
              <a:t> dan </a:t>
            </a:r>
            <a:r>
              <a:rPr sz="2400" b="1" dirty="0" err="1"/>
              <a:t>sejenis</a:t>
            </a:r>
            <a:r>
              <a:rPr sz="2400" b="1" dirty="0"/>
              <a:t> </a:t>
            </a:r>
            <a:r>
              <a:rPr sz="2400" b="1" dirty="0" err="1"/>
              <a:t>secara</a:t>
            </a:r>
            <a:r>
              <a:rPr sz="2400" b="1" dirty="0"/>
              <a:t> </a:t>
            </a:r>
            <a:r>
              <a:rPr sz="2400" b="1" dirty="0" err="1"/>
              <a:t>isi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Distribusikan</a:t>
            </a:r>
            <a:r>
              <a:rPr sz="2400" b="1" dirty="0"/>
              <a:t> </a:t>
            </a:r>
            <a:r>
              <a:rPr sz="2400" b="1" dirty="0" err="1"/>
              <a:t>posisi</a:t>
            </a:r>
            <a:r>
              <a:rPr sz="2400" b="1" dirty="0"/>
              <a:t> </a:t>
            </a:r>
            <a:r>
              <a:rPr sz="2400" b="1" dirty="0" err="1"/>
              <a:t>kunci</a:t>
            </a:r>
            <a:r>
              <a:rPr sz="2400" b="1" dirty="0"/>
              <a:t> </a:t>
            </a:r>
            <a:r>
              <a:rPr sz="2400" b="1" dirty="0" err="1"/>
              <a:t>secara</a:t>
            </a:r>
            <a:r>
              <a:rPr sz="2400" b="1" dirty="0"/>
              <a:t> </a:t>
            </a:r>
            <a:r>
              <a:rPr sz="2400" b="1" dirty="0" err="1"/>
              <a:t>wajar</a:t>
            </a:r>
            <a:r>
              <a:rPr sz="2400" b="1" dirty="0"/>
              <a:t>; </a:t>
            </a:r>
            <a:r>
              <a:rPr sz="2400" b="1" dirty="0" err="1"/>
              <a:t>jangan</a:t>
            </a:r>
            <a:r>
              <a:rPr sz="2400" b="1" dirty="0"/>
              <a:t> </a:t>
            </a:r>
            <a:r>
              <a:rPr sz="2400" b="1" dirty="0" err="1"/>
              <a:t>membentuk</a:t>
            </a:r>
            <a:r>
              <a:rPr sz="2400" b="1" dirty="0"/>
              <a:t> </a:t>
            </a:r>
            <a:r>
              <a:rPr sz="2400" b="1" dirty="0" err="1"/>
              <a:t>pola</a:t>
            </a:r>
            <a:r>
              <a:rPr sz="2400" b="1" dirty="0"/>
              <a:t> yang </a:t>
            </a:r>
            <a:r>
              <a:rPr sz="2400" b="1" dirty="0" err="1"/>
              <a:t>mudah</a:t>
            </a:r>
            <a:r>
              <a:rPr sz="2400" b="1" dirty="0"/>
              <a:t> </a:t>
            </a:r>
            <a:r>
              <a:rPr sz="2400" b="1" dirty="0" err="1"/>
              <a:t>dikenali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13. Contoh Transformasi Soal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3705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SOAL KURANG BAIK: '</a:t>
            </a:r>
            <a:r>
              <a:rPr sz="2400" b="1" dirty="0" err="1"/>
              <a:t>Apa</a:t>
            </a:r>
            <a:r>
              <a:rPr sz="2400" b="1" dirty="0"/>
              <a:t> </a:t>
            </a:r>
            <a:r>
              <a:rPr sz="2400" b="1" dirty="0" err="1"/>
              <a:t>fungsi</a:t>
            </a:r>
            <a:r>
              <a:rPr sz="2400" b="1" dirty="0"/>
              <a:t> </a:t>
            </a:r>
            <a:r>
              <a:rPr sz="2400" b="1" dirty="0" err="1"/>
              <a:t>alat</a:t>
            </a:r>
            <a:r>
              <a:rPr sz="2400" b="1" dirty="0"/>
              <a:t> </a:t>
            </a:r>
            <a:r>
              <a:rPr sz="2400" b="1" dirty="0" err="1"/>
              <a:t>navigasi</a:t>
            </a:r>
            <a:r>
              <a:rPr sz="2400" b="1" dirty="0"/>
              <a:t> X?' → </a:t>
            </a:r>
            <a:r>
              <a:rPr sz="2400" b="1" dirty="0" err="1"/>
              <a:t>cenderung</a:t>
            </a:r>
            <a:r>
              <a:rPr sz="2400" b="1" dirty="0"/>
              <a:t> </a:t>
            </a:r>
            <a:r>
              <a:rPr sz="2400" b="1" dirty="0" err="1"/>
              <a:t>menguji</a:t>
            </a:r>
            <a:r>
              <a:rPr sz="2400" b="1" dirty="0"/>
              <a:t> </a:t>
            </a:r>
            <a:r>
              <a:rPr sz="2400" b="1" dirty="0" err="1"/>
              <a:t>hafalan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PERBAIKAN: </a:t>
            </a:r>
            <a:r>
              <a:rPr sz="2400" b="1" dirty="0" err="1"/>
              <a:t>sajikan</a:t>
            </a:r>
            <a:r>
              <a:rPr sz="2400" b="1" dirty="0"/>
              <a:t> </a:t>
            </a:r>
            <a:r>
              <a:rPr sz="2400" b="1" dirty="0" err="1"/>
              <a:t>situasi</a:t>
            </a:r>
            <a:r>
              <a:rPr sz="2400" b="1" dirty="0"/>
              <a:t> </a:t>
            </a:r>
            <a:r>
              <a:rPr sz="2400" b="1" dirty="0" err="1"/>
              <a:t>pelayaran</a:t>
            </a:r>
            <a:r>
              <a:rPr sz="2400" b="1" dirty="0"/>
              <a:t>, data </a:t>
            </a:r>
            <a:r>
              <a:rPr sz="2400" b="1" dirty="0" err="1"/>
              <a:t>posisi</a:t>
            </a:r>
            <a:r>
              <a:rPr sz="2400" b="1" dirty="0"/>
              <a:t>/</a:t>
            </a:r>
            <a:r>
              <a:rPr sz="2400" b="1" dirty="0" err="1"/>
              <a:t>arah</a:t>
            </a:r>
            <a:r>
              <a:rPr sz="2400" b="1" dirty="0"/>
              <a:t>/</a:t>
            </a:r>
            <a:r>
              <a:rPr sz="2400" b="1" dirty="0" err="1"/>
              <a:t>kecepatan</a:t>
            </a:r>
            <a:r>
              <a:rPr sz="2400" b="1" dirty="0"/>
              <a:t>, </a:t>
            </a:r>
            <a:r>
              <a:rPr sz="2400" b="1" dirty="0" err="1"/>
              <a:t>lalu</a:t>
            </a:r>
            <a:r>
              <a:rPr sz="2400" b="1" dirty="0"/>
              <a:t> </a:t>
            </a:r>
            <a:r>
              <a:rPr sz="2400" b="1" dirty="0" err="1"/>
              <a:t>minta</a:t>
            </a:r>
            <a:r>
              <a:rPr sz="2400" b="1" dirty="0"/>
              <a:t> </a:t>
            </a:r>
            <a:r>
              <a:rPr sz="2400" b="1" dirty="0" err="1"/>
              <a:t>peserta</a:t>
            </a:r>
            <a:r>
              <a:rPr sz="2400" b="1" dirty="0"/>
              <a:t> </a:t>
            </a:r>
            <a:r>
              <a:rPr sz="2400" b="1" dirty="0" err="1"/>
              <a:t>menentukan</a:t>
            </a:r>
            <a:r>
              <a:rPr sz="2400" b="1" dirty="0"/>
              <a:t> </a:t>
            </a:r>
            <a:r>
              <a:rPr sz="2400" b="1" dirty="0" err="1"/>
              <a:t>keputusan</a:t>
            </a:r>
            <a:r>
              <a:rPr sz="2400" b="1" dirty="0"/>
              <a:t> </a:t>
            </a:r>
            <a:r>
              <a:rPr sz="2400" b="1" dirty="0" err="1"/>
              <a:t>navigasi</a:t>
            </a:r>
            <a:r>
              <a:rPr sz="2400" b="1" dirty="0"/>
              <a:t> yang </a:t>
            </a:r>
            <a:r>
              <a:rPr sz="2400" b="1" dirty="0" err="1"/>
              <a:t>tepat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Perubahan</a:t>
            </a:r>
            <a:r>
              <a:rPr sz="2400" b="1" dirty="0"/>
              <a:t> </a:t>
            </a:r>
            <a:r>
              <a:rPr sz="2400" b="1" dirty="0" err="1"/>
              <a:t>utama</a:t>
            </a:r>
            <a:r>
              <a:rPr sz="2400" b="1" dirty="0"/>
              <a:t>: </a:t>
            </a:r>
            <a:r>
              <a:rPr sz="2400" b="1" dirty="0" err="1"/>
              <a:t>dari</a:t>
            </a:r>
            <a:r>
              <a:rPr sz="2400" b="1" dirty="0"/>
              <a:t> </a:t>
            </a:r>
            <a:r>
              <a:rPr sz="2400" b="1" dirty="0" err="1"/>
              <a:t>mengingat</a:t>
            </a:r>
            <a:r>
              <a:rPr sz="2400" b="1" dirty="0"/>
              <a:t> </a:t>
            </a:r>
            <a:r>
              <a:rPr sz="2400" b="1" dirty="0" err="1"/>
              <a:t>fakta</a:t>
            </a:r>
            <a:r>
              <a:rPr sz="2400" b="1" dirty="0"/>
              <a:t> → </a:t>
            </a:r>
            <a:r>
              <a:rPr sz="2400" b="1" dirty="0" err="1"/>
              <a:t>menerapkan</a:t>
            </a:r>
            <a:r>
              <a:rPr sz="2400" b="1" dirty="0"/>
              <a:t> </a:t>
            </a:r>
            <a:r>
              <a:rPr sz="2400" b="1" dirty="0" err="1"/>
              <a:t>konsep</a:t>
            </a:r>
            <a:r>
              <a:rPr sz="2400" b="1" dirty="0"/>
              <a:t> pada </a:t>
            </a:r>
            <a:r>
              <a:rPr sz="2400" b="1" dirty="0" err="1"/>
              <a:t>situasi</a:t>
            </a:r>
            <a:r>
              <a:rPr sz="2400" b="1" dirty="0"/>
              <a:t> → </a:t>
            </a:r>
            <a:r>
              <a:rPr sz="2400" b="1" dirty="0" err="1"/>
              <a:t>menganalisis</a:t>
            </a:r>
            <a:r>
              <a:rPr sz="2400" b="1" dirty="0"/>
              <a:t> </a:t>
            </a:r>
            <a:r>
              <a:rPr sz="2400" b="1" dirty="0" err="1"/>
              <a:t>informasi</a:t>
            </a:r>
            <a:r>
              <a:rPr sz="2400" b="1" dirty="0"/>
              <a:t> → </a:t>
            </a:r>
            <a:r>
              <a:rPr sz="2400" b="1" dirty="0" err="1"/>
              <a:t>memilih</a:t>
            </a:r>
            <a:r>
              <a:rPr sz="2400" b="1" dirty="0"/>
              <a:t> </a:t>
            </a:r>
            <a:r>
              <a:rPr sz="2400" b="1" dirty="0" err="1"/>
              <a:t>keputusan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Prinsip</a:t>
            </a:r>
            <a:r>
              <a:rPr sz="2400" b="1" dirty="0"/>
              <a:t>: </a:t>
            </a:r>
            <a:r>
              <a:rPr sz="2400" b="1" dirty="0" err="1"/>
              <a:t>konteks</a:t>
            </a:r>
            <a:r>
              <a:rPr sz="2400" b="1" dirty="0"/>
              <a:t> </a:t>
            </a:r>
            <a:r>
              <a:rPr sz="2400" b="1" dirty="0" err="1"/>
              <a:t>harus</a:t>
            </a:r>
            <a:r>
              <a:rPr sz="2400" b="1" dirty="0"/>
              <a:t> </a:t>
            </a:r>
            <a:r>
              <a:rPr sz="2400" b="1" dirty="0" err="1"/>
              <a:t>benar-benar</a:t>
            </a:r>
            <a:r>
              <a:rPr sz="2400" b="1" dirty="0"/>
              <a:t> </a:t>
            </a:r>
            <a:r>
              <a:rPr sz="2400" b="1" dirty="0" err="1"/>
              <a:t>diperlukan</a:t>
            </a:r>
            <a:r>
              <a:rPr sz="2400" b="1" dirty="0"/>
              <a:t> </a:t>
            </a:r>
            <a:r>
              <a:rPr sz="2400" b="1" dirty="0" err="1"/>
              <a:t>untuk</a:t>
            </a:r>
            <a:r>
              <a:rPr sz="2400" b="1" dirty="0"/>
              <a:t> </a:t>
            </a:r>
            <a:r>
              <a:rPr sz="2400" b="1" dirty="0" err="1"/>
              <a:t>memecahkan</a:t>
            </a:r>
            <a:r>
              <a:rPr sz="2400" b="1" dirty="0"/>
              <a:t> </a:t>
            </a:r>
            <a:r>
              <a:rPr sz="2400" b="1" dirty="0" err="1"/>
              <a:t>masalah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14. Contoh Soal Kontekstual SMK – NKPI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Stimulus: </a:t>
            </a:r>
            <a:r>
              <a:rPr sz="2400" b="1" dirty="0" err="1"/>
              <a:t>sebuah</a:t>
            </a:r>
            <a:r>
              <a:rPr sz="2400" b="1" dirty="0"/>
              <a:t> </a:t>
            </a:r>
            <a:r>
              <a:rPr sz="2400" b="1" dirty="0" err="1"/>
              <a:t>kapal</a:t>
            </a:r>
            <a:r>
              <a:rPr sz="2400" b="1" dirty="0"/>
              <a:t> </a:t>
            </a:r>
            <a:r>
              <a:rPr sz="2400" b="1" dirty="0" err="1"/>
              <a:t>penangkap</a:t>
            </a:r>
            <a:r>
              <a:rPr sz="2400" b="1" dirty="0"/>
              <a:t> ikan </a:t>
            </a:r>
            <a:r>
              <a:rPr sz="2400" b="1" dirty="0" err="1"/>
              <a:t>memperoleh</a:t>
            </a:r>
            <a:r>
              <a:rPr sz="2400" b="1" dirty="0"/>
              <a:t> data </a:t>
            </a:r>
            <a:r>
              <a:rPr sz="2400" b="1" dirty="0" err="1"/>
              <a:t>posisi</a:t>
            </a:r>
            <a:r>
              <a:rPr sz="2400" b="1" dirty="0"/>
              <a:t>, </a:t>
            </a:r>
            <a:r>
              <a:rPr sz="2400" b="1" dirty="0" err="1"/>
              <a:t>arah</a:t>
            </a:r>
            <a:r>
              <a:rPr sz="2400" b="1" dirty="0"/>
              <a:t> </a:t>
            </a:r>
            <a:r>
              <a:rPr sz="2400" b="1" dirty="0" err="1"/>
              <a:t>angin</a:t>
            </a:r>
            <a:r>
              <a:rPr sz="2400" b="1" dirty="0"/>
              <a:t>, </a:t>
            </a:r>
            <a:r>
              <a:rPr sz="2400" b="1" dirty="0" err="1"/>
              <a:t>arus</a:t>
            </a:r>
            <a:r>
              <a:rPr sz="2400" b="1" dirty="0"/>
              <a:t>, dan </a:t>
            </a:r>
            <a:r>
              <a:rPr sz="2400" b="1" dirty="0" err="1"/>
              <a:t>hasil</a:t>
            </a:r>
            <a:r>
              <a:rPr sz="2400" b="1" dirty="0"/>
              <a:t> </a:t>
            </a:r>
            <a:r>
              <a:rPr sz="2400" b="1" dirty="0" err="1"/>
              <a:t>pengamatan</a:t>
            </a:r>
            <a:r>
              <a:rPr sz="2400" b="1" dirty="0"/>
              <a:t> </a:t>
            </a:r>
            <a:r>
              <a:rPr sz="2400" b="1" dirty="0" err="1"/>
              <a:t>alat</a:t>
            </a:r>
            <a:r>
              <a:rPr sz="2400" b="1" dirty="0"/>
              <a:t> </a:t>
            </a:r>
            <a:r>
              <a:rPr sz="2400" b="1" dirty="0" err="1"/>
              <a:t>navigasi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Tugas</a:t>
            </a:r>
            <a:r>
              <a:rPr sz="2400" b="1" dirty="0"/>
              <a:t>: </a:t>
            </a:r>
            <a:r>
              <a:rPr sz="2400" b="1" dirty="0" err="1"/>
              <a:t>peserta</a:t>
            </a:r>
            <a:r>
              <a:rPr sz="2400" b="1" dirty="0"/>
              <a:t> </a:t>
            </a:r>
            <a:r>
              <a:rPr sz="2400" b="1" dirty="0" err="1"/>
              <a:t>menganalisis</a:t>
            </a:r>
            <a:r>
              <a:rPr sz="2400" b="1" dirty="0"/>
              <a:t> data </a:t>
            </a:r>
            <a:r>
              <a:rPr sz="2400" b="1" dirty="0" err="1"/>
              <a:t>untuk</a:t>
            </a:r>
            <a:r>
              <a:rPr sz="2400" b="1" dirty="0"/>
              <a:t> </a:t>
            </a:r>
            <a:r>
              <a:rPr sz="2400" b="1" dirty="0" err="1"/>
              <a:t>menentukan</a:t>
            </a:r>
            <a:r>
              <a:rPr sz="2400" b="1" dirty="0"/>
              <a:t> </a:t>
            </a:r>
            <a:r>
              <a:rPr sz="2400" b="1" dirty="0" err="1"/>
              <a:t>tindakan</a:t>
            </a:r>
            <a:r>
              <a:rPr sz="2400" b="1" dirty="0"/>
              <a:t> </a:t>
            </a:r>
            <a:r>
              <a:rPr sz="2400" b="1" dirty="0" err="1"/>
              <a:t>navigasi</a:t>
            </a:r>
            <a:r>
              <a:rPr sz="2400" b="1" dirty="0"/>
              <a:t> yang paling </a:t>
            </a:r>
            <a:r>
              <a:rPr sz="2400" b="1" dirty="0" err="1"/>
              <a:t>aman</a:t>
            </a:r>
            <a:r>
              <a:rPr sz="2400" b="1" dirty="0"/>
              <a:t>/</a:t>
            </a:r>
            <a:r>
              <a:rPr sz="2400" b="1" dirty="0" err="1"/>
              <a:t>tepat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Yang </a:t>
            </a:r>
            <a:r>
              <a:rPr sz="2400" b="1" dirty="0" err="1"/>
              <a:t>diukur</a:t>
            </a:r>
            <a:r>
              <a:rPr sz="2400" b="1" dirty="0"/>
              <a:t>: </a:t>
            </a:r>
            <a:r>
              <a:rPr sz="2400" b="1" dirty="0" err="1"/>
              <a:t>penerapan</a:t>
            </a:r>
            <a:r>
              <a:rPr sz="2400" b="1" dirty="0"/>
              <a:t> </a:t>
            </a:r>
            <a:r>
              <a:rPr sz="2400" b="1" dirty="0" err="1"/>
              <a:t>konsep</a:t>
            </a:r>
            <a:r>
              <a:rPr sz="2400" b="1" dirty="0"/>
              <a:t> </a:t>
            </a:r>
            <a:r>
              <a:rPr sz="2400" b="1" dirty="0" err="1"/>
              <a:t>navigasi</a:t>
            </a:r>
            <a:r>
              <a:rPr sz="2400" b="1" dirty="0"/>
              <a:t>, </a:t>
            </a:r>
            <a:r>
              <a:rPr sz="2400" b="1" dirty="0" err="1"/>
              <a:t>interpretasi</a:t>
            </a:r>
            <a:r>
              <a:rPr sz="2400" b="1" dirty="0"/>
              <a:t> data, </a:t>
            </a:r>
            <a:r>
              <a:rPr sz="2400" b="1" dirty="0" err="1"/>
              <a:t>penalaran</a:t>
            </a:r>
            <a:r>
              <a:rPr sz="2400" b="1" dirty="0"/>
              <a:t>, dan </a:t>
            </a:r>
            <a:r>
              <a:rPr sz="2400" b="1" dirty="0" err="1"/>
              <a:t>pengambilan</a:t>
            </a:r>
            <a:r>
              <a:rPr sz="2400" b="1" dirty="0"/>
              <a:t> </a:t>
            </a:r>
            <a:r>
              <a:rPr sz="2400" b="1" dirty="0" err="1"/>
              <a:t>keputusan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Distraktor</a:t>
            </a:r>
            <a:r>
              <a:rPr sz="2400" b="1" dirty="0"/>
              <a:t>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dibuat</a:t>
            </a:r>
            <a:r>
              <a:rPr sz="2400" b="1" dirty="0"/>
              <a:t> </a:t>
            </a:r>
            <a:r>
              <a:rPr sz="2400" b="1" dirty="0" err="1"/>
              <a:t>dari</a:t>
            </a:r>
            <a:r>
              <a:rPr sz="2400" b="1" dirty="0"/>
              <a:t> </a:t>
            </a:r>
            <a:r>
              <a:rPr sz="2400" b="1" dirty="0" err="1"/>
              <a:t>kesalahan</a:t>
            </a:r>
            <a:r>
              <a:rPr sz="2400" b="1" dirty="0"/>
              <a:t> </a:t>
            </a:r>
            <a:r>
              <a:rPr sz="2400" b="1" dirty="0" err="1"/>
              <a:t>umum</a:t>
            </a:r>
            <a:r>
              <a:rPr sz="2400" b="1" dirty="0"/>
              <a:t>: salah </a:t>
            </a:r>
            <a:r>
              <a:rPr sz="2400" b="1" dirty="0" err="1"/>
              <a:t>membaca</a:t>
            </a:r>
            <a:r>
              <a:rPr sz="2400" b="1" dirty="0"/>
              <a:t> </a:t>
            </a:r>
            <a:r>
              <a:rPr sz="2400" b="1" dirty="0" err="1"/>
              <a:t>arah</a:t>
            </a:r>
            <a:r>
              <a:rPr sz="2400" b="1" dirty="0"/>
              <a:t>, salah </a:t>
            </a:r>
            <a:r>
              <a:rPr sz="2400" b="1" dirty="0" err="1"/>
              <a:t>menggunakan</a:t>
            </a:r>
            <a:r>
              <a:rPr sz="2400" b="1" dirty="0"/>
              <a:t> data, </a:t>
            </a:r>
            <a:r>
              <a:rPr sz="2400" b="1" dirty="0" err="1"/>
              <a:t>atau</a:t>
            </a:r>
            <a:r>
              <a:rPr sz="2400" b="1" dirty="0"/>
              <a:t> </a:t>
            </a:r>
            <a:r>
              <a:rPr sz="2400" b="1" dirty="0" err="1"/>
              <a:t>mengabaikan</a:t>
            </a:r>
            <a:r>
              <a:rPr sz="2400" b="1" dirty="0"/>
              <a:t> </a:t>
            </a:r>
            <a:r>
              <a:rPr sz="2400" b="1" dirty="0" err="1"/>
              <a:t>kondisi</a:t>
            </a:r>
            <a:r>
              <a:rPr sz="2400" b="1" dirty="0"/>
              <a:t> </a:t>
            </a:r>
            <a:r>
              <a:rPr sz="2400" b="1" dirty="0" err="1"/>
              <a:t>keselamatan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Catatan</a:t>
            </a:r>
            <a:r>
              <a:rPr sz="2400" b="1" dirty="0"/>
              <a:t>: </a:t>
            </a:r>
            <a:r>
              <a:rPr sz="2400" b="1" dirty="0" err="1"/>
              <a:t>angka</a:t>
            </a:r>
            <a:r>
              <a:rPr sz="2400" b="1" dirty="0"/>
              <a:t>/data pada </a:t>
            </a:r>
            <a:r>
              <a:rPr sz="2400" b="1" dirty="0" err="1"/>
              <a:t>latihan</a:t>
            </a:r>
            <a:r>
              <a:rPr sz="2400" b="1" dirty="0"/>
              <a:t> </a:t>
            </a:r>
            <a:r>
              <a:rPr sz="2400" b="1" dirty="0" err="1"/>
              <a:t>harus</a:t>
            </a:r>
            <a:r>
              <a:rPr sz="2400" b="1" dirty="0"/>
              <a:t> </a:t>
            </a:r>
            <a:r>
              <a:rPr sz="2400" b="1" dirty="0" err="1"/>
              <a:t>diverifikasi</a:t>
            </a:r>
            <a:r>
              <a:rPr sz="2400" b="1" dirty="0"/>
              <a:t> dan </a:t>
            </a:r>
            <a:r>
              <a:rPr sz="2400" b="1" dirty="0" err="1"/>
              <a:t>disesuaikan</a:t>
            </a:r>
            <a:r>
              <a:rPr sz="2400" b="1" dirty="0"/>
              <a:t> </a:t>
            </a:r>
            <a:r>
              <a:rPr sz="2400" b="1" dirty="0" err="1"/>
              <a:t>dengan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/</a:t>
            </a:r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 yang </a:t>
            </a:r>
            <a:r>
              <a:rPr sz="2400" b="1" dirty="0" err="1"/>
              <a:t>ditargetkan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15. Contoh PG Kompleks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4928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Stimulus: </a:t>
            </a:r>
            <a:r>
              <a:rPr sz="2400" b="1" dirty="0" err="1"/>
              <a:t>disajikan</a:t>
            </a:r>
            <a:r>
              <a:rPr sz="2400" b="1" dirty="0"/>
              <a:t> </a:t>
            </a:r>
            <a:r>
              <a:rPr sz="2400" b="1" dirty="0" err="1"/>
              <a:t>tabel</a:t>
            </a:r>
            <a:r>
              <a:rPr sz="2400" b="1" dirty="0"/>
              <a:t> </a:t>
            </a:r>
            <a:r>
              <a:rPr sz="2400" b="1" dirty="0" err="1"/>
              <a:t>kondisi</a:t>
            </a:r>
            <a:r>
              <a:rPr sz="2400" b="1" dirty="0"/>
              <a:t> </a:t>
            </a:r>
            <a:r>
              <a:rPr sz="2400" b="1" dirty="0" err="1"/>
              <a:t>operasi</a:t>
            </a:r>
            <a:r>
              <a:rPr sz="2400" b="1" dirty="0"/>
              <a:t> dan </a:t>
            </a:r>
            <a:r>
              <a:rPr sz="2400" b="1" dirty="0" err="1"/>
              <a:t>beberapa</a:t>
            </a:r>
            <a:r>
              <a:rPr sz="2400" b="1" dirty="0"/>
              <a:t> </a:t>
            </a:r>
            <a:r>
              <a:rPr sz="2400" b="1" dirty="0" err="1"/>
              <a:t>pilihan</a:t>
            </a:r>
            <a:r>
              <a:rPr sz="2400" b="1" dirty="0"/>
              <a:t> </a:t>
            </a:r>
            <a:r>
              <a:rPr sz="2400" b="1" dirty="0" err="1"/>
              <a:t>tindakan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Perintah</a:t>
            </a:r>
            <a:r>
              <a:rPr sz="2400" b="1" dirty="0"/>
              <a:t>: '</a:t>
            </a:r>
            <a:r>
              <a:rPr sz="2400" b="1" dirty="0" err="1"/>
              <a:t>Pilih</a:t>
            </a:r>
            <a:r>
              <a:rPr sz="2400" b="1" dirty="0"/>
              <a:t> </a:t>
            </a:r>
            <a:r>
              <a:rPr sz="2400" b="1" dirty="0" err="1"/>
              <a:t>semua</a:t>
            </a:r>
            <a:r>
              <a:rPr sz="2400" b="1" dirty="0"/>
              <a:t> </a:t>
            </a:r>
            <a:r>
              <a:rPr sz="2400" b="1" dirty="0" err="1"/>
              <a:t>tindakan</a:t>
            </a:r>
            <a:r>
              <a:rPr sz="2400" b="1" dirty="0"/>
              <a:t> yang </a:t>
            </a:r>
            <a:r>
              <a:rPr sz="2400" b="1" dirty="0" err="1"/>
              <a:t>tepat</a:t>
            </a:r>
            <a:r>
              <a:rPr sz="2400" b="1" dirty="0"/>
              <a:t> </a:t>
            </a:r>
            <a:r>
              <a:rPr sz="2400" b="1" dirty="0" err="1"/>
              <a:t>berdasarkan</a:t>
            </a:r>
            <a:r>
              <a:rPr sz="2400" b="1" dirty="0"/>
              <a:t> </a:t>
            </a:r>
            <a:r>
              <a:rPr sz="2400" b="1" dirty="0" err="1"/>
              <a:t>prinsip</a:t>
            </a:r>
            <a:r>
              <a:rPr sz="2400" b="1" dirty="0"/>
              <a:t> yang </a:t>
            </a:r>
            <a:r>
              <a:rPr sz="2400" b="1" dirty="0" err="1"/>
              <a:t>dijelaskan</a:t>
            </a:r>
            <a:r>
              <a:rPr sz="2400" b="1" dirty="0"/>
              <a:t> pada stimulus.'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Pastikan</a:t>
            </a:r>
            <a:r>
              <a:rPr sz="2400" b="1" dirty="0"/>
              <a:t> </a:t>
            </a:r>
            <a:r>
              <a:rPr sz="2400" b="1" dirty="0" err="1"/>
              <a:t>lebih</a:t>
            </a:r>
            <a:r>
              <a:rPr sz="2400" b="1" dirty="0"/>
              <a:t> </a:t>
            </a:r>
            <a:r>
              <a:rPr sz="2400" b="1" dirty="0" err="1"/>
              <a:t>dari</a:t>
            </a:r>
            <a:r>
              <a:rPr sz="2400" b="1" dirty="0"/>
              <a:t> </a:t>
            </a:r>
            <a:r>
              <a:rPr sz="2400" b="1" dirty="0" err="1"/>
              <a:t>satu</a:t>
            </a:r>
            <a:r>
              <a:rPr sz="2400" b="1" dirty="0"/>
              <a:t> </a:t>
            </a:r>
            <a:r>
              <a:rPr sz="2400" b="1" dirty="0" err="1"/>
              <a:t>opsi</a:t>
            </a:r>
            <a:r>
              <a:rPr sz="2400" b="1" dirty="0"/>
              <a:t> </a:t>
            </a:r>
            <a:r>
              <a:rPr sz="2400" b="1" dirty="0" err="1"/>
              <a:t>benar</a:t>
            </a:r>
            <a:r>
              <a:rPr sz="2400" b="1" dirty="0"/>
              <a:t> </a:t>
            </a:r>
            <a:r>
              <a:rPr sz="2400" b="1" dirty="0" err="1"/>
              <a:t>hanya</a:t>
            </a:r>
            <a:r>
              <a:rPr sz="2400" b="1" dirty="0"/>
              <a:t> </a:t>
            </a:r>
            <a:r>
              <a:rPr sz="2400" b="1" dirty="0" err="1"/>
              <a:t>jika</a:t>
            </a:r>
            <a:r>
              <a:rPr sz="2400" b="1" dirty="0"/>
              <a:t> </a:t>
            </a:r>
            <a:r>
              <a:rPr sz="2400" b="1" dirty="0" err="1"/>
              <a:t>memang</a:t>
            </a:r>
            <a:r>
              <a:rPr sz="2400" b="1" dirty="0"/>
              <a:t> </a:t>
            </a:r>
            <a:r>
              <a:rPr sz="2400" b="1" dirty="0" err="1"/>
              <a:t>ada</a:t>
            </a:r>
            <a:r>
              <a:rPr sz="2400" b="1" dirty="0"/>
              <a:t> </a:t>
            </a:r>
            <a:r>
              <a:rPr sz="2400" b="1" dirty="0" err="1"/>
              <a:t>lebih</a:t>
            </a:r>
            <a:r>
              <a:rPr sz="2400" b="1" dirty="0"/>
              <a:t> </a:t>
            </a:r>
            <a:r>
              <a:rPr sz="2400" b="1" dirty="0" err="1"/>
              <a:t>dari</a:t>
            </a:r>
            <a:r>
              <a:rPr sz="2400" b="1" dirty="0"/>
              <a:t> </a:t>
            </a:r>
            <a:r>
              <a:rPr sz="2400" b="1" dirty="0" err="1"/>
              <a:t>satu</a:t>
            </a:r>
            <a:r>
              <a:rPr sz="2400" b="1" dirty="0"/>
              <a:t> </a:t>
            </a:r>
            <a:r>
              <a:rPr sz="2400" b="1" dirty="0" err="1"/>
              <a:t>tindakan</a:t>
            </a:r>
            <a:r>
              <a:rPr sz="2400" b="1" dirty="0"/>
              <a:t> yang </a:t>
            </a:r>
            <a:r>
              <a:rPr sz="2400" b="1" dirty="0" err="1"/>
              <a:t>memenuhi</a:t>
            </a:r>
            <a:r>
              <a:rPr sz="2400" b="1" dirty="0"/>
              <a:t> </a:t>
            </a:r>
            <a:r>
              <a:rPr sz="2400" b="1" dirty="0" err="1"/>
              <a:t>kriteria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Setiap</a:t>
            </a:r>
            <a:r>
              <a:rPr sz="2400" b="1" dirty="0"/>
              <a:t> </a:t>
            </a:r>
            <a:r>
              <a:rPr sz="2400" b="1" dirty="0" err="1"/>
              <a:t>opsi</a:t>
            </a:r>
            <a:r>
              <a:rPr sz="2400" b="1" dirty="0"/>
              <a:t> </a:t>
            </a:r>
            <a:r>
              <a:rPr sz="2400" b="1" dirty="0" err="1"/>
              <a:t>harus</a:t>
            </a:r>
            <a:r>
              <a:rPr sz="2400" b="1" dirty="0"/>
              <a:t>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dinilai</a:t>
            </a:r>
            <a:r>
              <a:rPr sz="2400" b="1" dirty="0"/>
              <a:t> </a:t>
            </a:r>
            <a:r>
              <a:rPr sz="2400" b="1" dirty="0" err="1"/>
              <a:t>benar</a:t>
            </a:r>
            <a:r>
              <a:rPr sz="2400" b="1" dirty="0"/>
              <a:t>/salah </a:t>
            </a:r>
            <a:r>
              <a:rPr sz="2400" b="1" dirty="0" err="1"/>
              <a:t>secara</a:t>
            </a:r>
            <a:r>
              <a:rPr sz="2400" b="1" dirty="0"/>
              <a:t> </a:t>
            </a:r>
            <a:r>
              <a:rPr sz="2400" b="1" dirty="0" err="1"/>
              <a:t>independen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Jangan</a:t>
            </a:r>
            <a:r>
              <a:rPr sz="2400" b="1" dirty="0"/>
              <a:t> </a:t>
            </a:r>
            <a:r>
              <a:rPr sz="2400" b="1" dirty="0" err="1"/>
              <a:t>membuat</a:t>
            </a:r>
            <a:r>
              <a:rPr sz="2400" b="1" dirty="0"/>
              <a:t> </a:t>
            </a:r>
            <a:r>
              <a:rPr sz="2400" b="1" dirty="0" err="1"/>
              <a:t>opsi</a:t>
            </a:r>
            <a:r>
              <a:rPr sz="2400" b="1" dirty="0"/>
              <a:t> yang </a:t>
            </a:r>
            <a:r>
              <a:rPr sz="2400" b="1" dirty="0" err="1"/>
              <a:t>saling</a:t>
            </a:r>
            <a:r>
              <a:rPr sz="2400" b="1" dirty="0"/>
              <a:t> </a:t>
            </a:r>
            <a:r>
              <a:rPr sz="2400" b="1" dirty="0" err="1"/>
              <a:t>tumpang</a:t>
            </a:r>
            <a:r>
              <a:rPr sz="2400" b="1" dirty="0"/>
              <a:t> </a:t>
            </a:r>
            <a:r>
              <a:rPr sz="2400" b="1" dirty="0" err="1"/>
              <a:t>tindih</a:t>
            </a:r>
            <a:r>
              <a:rPr sz="2400" b="1" dirty="0"/>
              <a:t> </a:t>
            </a:r>
            <a:r>
              <a:rPr sz="2400" b="1" dirty="0" err="1"/>
              <a:t>sehingga</a:t>
            </a:r>
            <a:r>
              <a:rPr sz="2400" b="1" dirty="0"/>
              <a:t> </a:t>
            </a:r>
            <a:r>
              <a:rPr sz="2400" b="1" dirty="0" err="1"/>
              <a:t>kunci</a:t>
            </a:r>
            <a:r>
              <a:rPr sz="2400" b="1" dirty="0"/>
              <a:t> </a:t>
            </a:r>
            <a:r>
              <a:rPr sz="2400" b="1" dirty="0" err="1"/>
              <a:t>menjadi</a:t>
            </a:r>
            <a:r>
              <a:rPr sz="2400" b="1" dirty="0"/>
              <a:t> </a:t>
            </a:r>
            <a:r>
              <a:rPr sz="2400" b="1" dirty="0" err="1"/>
              <a:t>ambigu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16. Telaah Soal: 3 Aspek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4259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SUBSTANSI: </a:t>
            </a:r>
            <a:r>
              <a:rPr sz="2400" b="1" dirty="0" err="1"/>
              <a:t>kesesuaian</a:t>
            </a:r>
            <a:r>
              <a:rPr sz="2400" b="1" dirty="0"/>
              <a:t> </a:t>
            </a:r>
            <a:r>
              <a:rPr sz="2400" b="1" dirty="0" err="1"/>
              <a:t>dengan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, </a:t>
            </a:r>
            <a:r>
              <a:rPr sz="2400" b="1" dirty="0" err="1"/>
              <a:t>kebenaran</a:t>
            </a:r>
            <a:r>
              <a:rPr sz="2400" b="1" dirty="0"/>
              <a:t> </a:t>
            </a:r>
            <a:r>
              <a:rPr sz="2400" b="1" dirty="0" err="1"/>
              <a:t>konsep</a:t>
            </a:r>
            <a:r>
              <a:rPr sz="2400" b="1" dirty="0"/>
              <a:t>, </a:t>
            </a:r>
            <a:r>
              <a:rPr sz="2400" b="1" dirty="0" err="1"/>
              <a:t>kedalaman</a:t>
            </a:r>
            <a:r>
              <a:rPr sz="2400" b="1" dirty="0"/>
              <a:t> </a:t>
            </a:r>
            <a:r>
              <a:rPr sz="2400" b="1" dirty="0" err="1"/>
              <a:t>materi</a:t>
            </a:r>
            <a:r>
              <a:rPr sz="2400" b="1" dirty="0"/>
              <a:t>, dan </a:t>
            </a:r>
            <a:r>
              <a:rPr sz="2400" b="1" dirty="0" err="1"/>
              <a:t>ketepatan</a:t>
            </a:r>
            <a:r>
              <a:rPr sz="2400" b="1" dirty="0"/>
              <a:t> </a:t>
            </a:r>
            <a:r>
              <a:rPr sz="2400" b="1" dirty="0" err="1"/>
              <a:t>kunci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KONSTRUKSI: stimulus </a:t>
            </a:r>
            <a:r>
              <a:rPr sz="2400" b="1" dirty="0" err="1"/>
              <a:t>berfungsi</a:t>
            </a:r>
            <a:r>
              <a:rPr sz="2400" b="1" dirty="0"/>
              <a:t>, </a:t>
            </a:r>
            <a:r>
              <a:rPr sz="2400" b="1" dirty="0" err="1"/>
              <a:t>pokok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jelas</a:t>
            </a:r>
            <a:r>
              <a:rPr sz="2400" b="1" dirty="0"/>
              <a:t>, </a:t>
            </a:r>
            <a:r>
              <a:rPr sz="2400" b="1" dirty="0" err="1"/>
              <a:t>opsi</a:t>
            </a:r>
            <a:r>
              <a:rPr sz="2400" b="1" dirty="0"/>
              <a:t> </a:t>
            </a:r>
            <a:r>
              <a:rPr sz="2400" b="1" dirty="0" err="1"/>
              <a:t>homogen</a:t>
            </a:r>
            <a:r>
              <a:rPr sz="2400" b="1" dirty="0"/>
              <a:t>,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ada</a:t>
            </a:r>
            <a:r>
              <a:rPr sz="2400" b="1" dirty="0"/>
              <a:t> </a:t>
            </a:r>
            <a:r>
              <a:rPr sz="2400" b="1" dirty="0" err="1"/>
              <a:t>petunjuk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, dan </a:t>
            </a:r>
            <a:r>
              <a:rPr sz="2400" b="1" dirty="0" err="1"/>
              <a:t>bentuk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sesuai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BAHASA: </a:t>
            </a:r>
            <a:r>
              <a:rPr sz="2400" b="1" dirty="0" err="1"/>
              <a:t>komunikatif</a:t>
            </a:r>
            <a:r>
              <a:rPr sz="2400" b="1" dirty="0"/>
              <a:t>, </a:t>
            </a:r>
            <a:r>
              <a:rPr sz="2400" b="1" dirty="0" err="1"/>
              <a:t>baku</a:t>
            </a:r>
            <a:r>
              <a:rPr sz="2400" b="1" dirty="0"/>
              <a:t>,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ambigu</a:t>
            </a:r>
            <a:r>
              <a:rPr sz="2400" b="1" dirty="0"/>
              <a:t>,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menyinggung</a:t>
            </a:r>
            <a:r>
              <a:rPr sz="2400" b="1" dirty="0"/>
              <a:t> </a:t>
            </a:r>
            <a:r>
              <a:rPr sz="2400" b="1" dirty="0" err="1"/>
              <a:t>kelompok</a:t>
            </a:r>
            <a:r>
              <a:rPr sz="2400" b="1" dirty="0"/>
              <a:t> </a:t>
            </a:r>
            <a:r>
              <a:rPr sz="2400" b="1" dirty="0" err="1"/>
              <a:t>tertentu</a:t>
            </a:r>
            <a:r>
              <a:rPr sz="2400" b="1" dirty="0"/>
              <a:t>, </a:t>
            </a:r>
            <a:r>
              <a:rPr sz="2400" b="1" dirty="0" err="1"/>
              <a:t>serta</a:t>
            </a:r>
            <a:r>
              <a:rPr sz="2400" b="1" dirty="0"/>
              <a:t> </a:t>
            </a:r>
            <a:r>
              <a:rPr sz="2400" b="1" dirty="0" err="1"/>
              <a:t>sesuai</a:t>
            </a:r>
            <a:r>
              <a:rPr sz="2400" b="1" dirty="0"/>
              <a:t> </a:t>
            </a:r>
            <a:r>
              <a:rPr sz="2400" b="1" dirty="0" err="1"/>
              <a:t>tingkat</a:t>
            </a:r>
            <a:r>
              <a:rPr sz="2400" b="1" dirty="0"/>
              <a:t> </a:t>
            </a:r>
            <a:r>
              <a:rPr sz="2400" b="1" dirty="0" err="1"/>
              <a:t>perkembangan</a:t>
            </a:r>
            <a:r>
              <a:rPr sz="2400" b="1" dirty="0"/>
              <a:t> </a:t>
            </a:r>
            <a:r>
              <a:rPr sz="2400" b="1" dirty="0" err="1"/>
              <a:t>peserta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Jika </a:t>
            </a:r>
            <a:r>
              <a:rPr sz="2400" b="1" dirty="0" err="1"/>
              <a:t>satu</a:t>
            </a:r>
            <a:r>
              <a:rPr sz="2400" b="1" dirty="0"/>
              <a:t> </a:t>
            </a:r>
            <a:r>
              <a:rPr sz="2400" b="1" dirty="0" err="1"/>
              <a:t>aspek</a:t>
            </a:r>
            <a:r>
              <a:rPr sz="2400" b="1" dirty="0"/>
              <a:t> </a:t>
            </a:r>
            <a:r>
              <a:rPr sz="2400" b="1" dirty="0" err="1"/>
              <a:t>bermasalah</a:t>
            </a:r>
            <a:r>
              <a:rPr sz="2400" b="1" dirty="0"/>
              <a:t>,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direvisi</a:t>
            </a:r>
            <a:r>
              <a:rPr sz="2400" b="1" dirty="0"/>
              <a:t> </a:t>
            </a:r>
            <a:r>
              <a:rPr sz="2400" b="1" dirty="0" err="1"/>
              <a:t>sebelum</a:t>
            </a:r>
            <a:r>
              <a:rPr sz="2400" b="1" dirty="0"/>
              <a:t> </a:t>
            </a:r>
            <a:r>
              <a:rPr sz="2400" b="1" dirty="0" err="1"/>
              <a:t>masuk</a:t>
            </a:r>
            <a:r>
              <a:rPr sz="2400" b="1" dirty="0"/>
              <a:t> bank </a:t>
            </a:r>
            <a:r>
              <a:rPr sz="2400" b="1" dirty="0" err="1"/>
              <a:t>soal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17. Checklist Telaah Cepat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Kompetensi yang diukur sudah jelas.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Soal sesuai kerangka asesmen/materi yang ditargetkan.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Stimulus relevan dan diperlukan.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Tuntutan berpikir sesuai indikator.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Hanya ada satu kunci untuk PG biasa.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Distraktor berfungsi dan masuk akal.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Tidak ada petunjuk jawaban.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Bahasa jelas dan tidak ambigu.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Data/angka/gambar telah diverifikasi.</a:t>
            </a:r>
          </a:p>
          <a:p>
            <a:pPr>
              <a:spcAft>
                <a:spcPts val="900"/>
              </a:spcAft>
              <a:defRPr sz="1900" b="0">
                <a:solidFill>
                  <a:srgbClr val="232B34"/>
                </a:solidFill>
              </a:defRPr>
            </a:pPr>
            <a:r>
              <a:t>☐ Soal sudah direviu oleh guru/penelaah lain.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18. Kesalahan yang Sering Terjadi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065624"/>
            <a:ext cx="10789920" cy="5159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Menyalin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lama </a:t>
            </a:r>
            <a:r>
              <a:rPr sz="2400" b="1" dirty="0" err="1"/>
              <a:t>tanpa</a:t>
            </a:r>
            <a:r>
              <a:rPr sz="2400" b="1" dirty="0"/>
              <a:t> </a:t>
            </a:r>
            <a:r>
              <a:rPr sz="2400" b="1" dirty="0" err="1"/>
              <a:t>menyesuaikan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Stimulus </a:t>
            </a:r>
            <a:r>
              <a:rPr sz="2400" b="1" dirty="0" err="1"/>
              <a:t>panjang</a:t>
            </a:r>
            <a:r>
              <a:rPr sz="2400" b="1" dirty="0"/>
              <a:t> </a:t>
            </a:r>
            <a:r>
              <a:rPr sz="2400" b="1" dirty="0" err="1"/>
              <a:t>tetapi</a:t>
            </a:r>
            <a:r>
              <a:rPr sz="2400" b="1" dirty="0"/>
              <a:t>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digunakan</a:t>
            </a:r>
            <a:r>
              <a:rPr sz="2400" b="1" dirty="0"/>
              <a:t> </a:t>
            </a:r>
            <a:r>
              <a:rPr sz="2400" b="1" dirty="0" err="1"/>
              <a:t>dalam</a:t>
            </a:r>
            <a:r>
              <a:rPr sz="2400" b="1" dirty="0"/>
              <a:t> proses </a:t>
            </a:r>
            <a:r>
              <a:rPr sz="2400" b="1" dirty="0" err="1"/>
              <a:t>menjawab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Pertanyaan</a:t>
            </a:r>
            <a:r>
              <a:rPr sz="2400" b="1" dirty="0"/>
              <a:t> </a:t>
            </a:r>
            <a:r>
              <a:rPr sz="2400" b="1" dirty="0" err="1"/>
              <a:t>hanya</a:t>
            </a:r>
            <a:r>
              <a:rPr sz="2400" b="1" dirty="0"/>
              <a:t> </a:t>
            </a:r>
            <a:r>
              <a:rPr sz="2400" b="1" dirty="0" err="1"/>
              <a:t>menguji</a:t>
            </a:r>
            <a:r>
              <a:rPr sz="2400" b="1" dirty="0"/>
              <a:t> </a:t>
            </a:r>
            <a:r>
              <a:rPr sz="2400" b="1" dirty="0" err="1"/>
              <a:t>hafalan</a:t>
            </a:r>
            <a:r>
              <a:rPr sz="2400" b="1" dirty="0"/>
              <a:t> </a:t>
            </a:r>
            <a:r>
              <a:rPr sz="2400" b="1" dirty="0" err="1"/>
              <a:t>walaupun</a:t>
            </a:r>
            <a:r>
              <a:rPr sz="2400" b="1" dirty="0"/>
              <a:t> </a:t>
            </a:r>
            <a:r>
              <a:rPr sz="2400" b="1" dirty="0" err="1"/>
              <a:t>menggunakan</a:t>
            </a:r>
            <a:r>
              <a:rPr sz="2400" b="1" dirty="0"/>
              <a:t> </a:t>
            </a:r>
            <a:r>
              <a:rPr sz="2400" b="1" dirty="0" err="1"/>
              <a:t>cerita</a:t>
            </a:r>
            <a:r>
              <a:rPr sz="2400" b="1" dirty="0"/>
              <a:t> </a:t>
            </a:r>
            <a:r>
              <a:rPr sz="2400" b="1" dirty="0" err="1"/>
              <a:t>panjang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Distraktor</a:t>
            </a:r>
            <a:r>
              <a:rPr sz="2400" b="1" dirty="0"/>
              <a:t> </a:t>
            </a:r>
            <a:r>
              <a:rPr sz="2400" b="1" dirty="0" err="1"/>
              <a:t>jelas</a:t>
            </a:r>
            <a:r>
              <a:rPr sz="2400" b="1" dirty="0"/>
              <a:t> salah </a:t>
            </a:r>
            <a:r>
              <a:rPr sz="2400" b="1" dirty="0" err="1"/>
              <a:t>sehingga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terlalu</a:t>
            </a:r>
            <a:r>
              <a:rPr sz="2400" b="1" dirty="0"/>
              <a:t> </a:t>
            </a:r>
            <a:r>
              <a:rPr sz="2400" b="1" dirty="0" err="1"/>
              <a:t>mudah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Ada </a:t>
            </a:r>
            <a:r>
              <a:rPr sz="2400" b="1" dirty="0" err="1"/>
              <a:t>dua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 yang </a:t>
            </a:r>
            <a:r>
              <a:rPr sz="2400" b="1" dirty="0" err="1"/>
              <a:t>sama-sama</a:t>
            </a:r>
            <a:r>
              <a:rPr sz="2400" b="1" dirty="0"/>
              <a:t> </a:t>
            </a:r>
            <a:r>
              <a:rPr sz="2400" b="1" dirty="0" err="1"/>
              <a:t>benar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Data pada </a:t>
            </a:r>
            <a:r>
              <a:rPr sz="2400" b="1" dirty="0" err="1"/>
              <a:t>tabel</a:t>
            </a:r>
            <a:r>
              <a:rPr sz="2400" b="1" dirty="0"/>
              <a:t>/</a:t>
            </a:r>
            <a:r>
              <a:rPr sz="2400" b="1" dirty="0" err="1"/>
              <a:t>gambar</a:t>
            </a:r>
            <a:r>
              <a:rPr sz="2400" b="1" dirty="0"/>
              <a:t> </a:t>
            </a:r>
            <a:r>
              <a:rPr sz="2400" b="1" dirty="0" err="1"/>
              <a:t>tidak</a:t>
            </a:r>
            <a:r>
              <a:rPr sz="2400" b="1" dirty="0"/>
              <a:t> </a:t>
            </a:r>
            <a:r>
              <a:rPr sz="2400" b="1" dirty="0" err="1"/>
              <a:t>konsisten</a:t>
            </a:r>
            <a:r>
              <a:rPr sz="2400" b="1" dirty="0"/>
              <a:t> </a:t>
            </a:r>
            <a:r>
              <a:rPr sz="2400" b="1" dirty="0" err="1"/>
              <a:t>dengan</a:t>
            </a:r>
            <a:r>
              <a:rPr sz="2400" b="1" dirty="0"/>
              <a:t> </a:t>
            </a:r>
            <a:r>
              <a:rPr sz="2400" b="1" dirty="0" err="1"/>
              <a:t>pertanyaan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Bahasa </a:t>
            </a:r>
            <a:r>
              <a:rPr sz="2400" b="1" dirty="0" err="1"/>
              <a:t>terlalu</a:t>
            </a:r>
            <a:r>
              <a:rPr sz="2400" b="1" dirty="0"/>
              <a:t> </a:t>
            </a:r>
            <a:r>
              <a:rPr sz="2400" b="1" dirty="0" err="1"/>
              <a:t>rumit</a:t>
            </a:r>
            <a:r>
              <a:rPr sz="2400" b="1" dirty="0"/>
              <a:t> </a:t>
            </a:r>
            <a:r>
              <a:rPr sz="2400" b="1" dirty="0" err="1"/>
              <a:t>sehingga</a:t>
            </a:r>
            <a:r>
              <a:rPr sz="2400" b="1" dirty="0"/>
              <a:t> yang </a:t>
            </a:r>
            <a:r>
              <a:rPr sz="2400" b="1" dirty="0" err="1"/>
              <a:t>diukur</a:t>
            </a:r>
            <a:r>
              <a:rPr sz="2400" b="1" dirty="0"/>
              <a:t> </a:t>
            </a:r>
            <a:r>
              <a:rPr sz="2400" b="1" dirty="0" err="1"/>
              <a:t>justru</a:t>
            </a:r>
            <a:r>
              <a:rPr sz="2400" b="1" dirty="0"/>
              <a:t> </a:t>
            </a:r>
            <a:r>
              <a:rPr sz="2400" b="1" dirty="0" err="1"/>
              <a:t>kemampuan</a:t>
            </a:r>
            <a:r>
              <a:rPr sz="2400" b="1" dirty="0"/>
              <a:t> </a:t>
            </a:r>
            <a:r>
              <a:rPr sz="2400" b="1" dirty="0" err="1"/>
              <a:t>memahami</a:t>
            </a:r>
            <a:r>
              <a:rPr sz="2400" b="1" dirty="0"/>
              <a:t> </a:t>
            </a:r>
            <a:r>
              <a:rPr sz="2400" b="1" dirty="0" err="1"/>
              <a:t>kalimat</a:t>
            </a:r>
            <a:r>
              <a:rPr sz="2400" b="1" dirty="0"/>
              <a:t>, </a:t>
            </a:r>
            <a:r>
              <a:rPr sz="2400" b="1" dirty="0" err="1"/>
              <a:t>bukan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 target.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19. Strategi MGMP Menyiapkan Bank Soal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3936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Susun</a:t>
            </a:r>
            <a:r>
              <a:rPr sz="2400" b="1" dirty="0"/>
              <a:t> bank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berdasarkan</a:t>
            </a:r>
            <a:r>
              <a:rPr sz="2400" b="1" dirty="0"/>
              <a:t> </a:t>
            </a:r>
            <a:r>
              <a:rPr sz="2400" b="1" dirty="0" err="1"/>
              <a:t>mata</a:t>
            </a:r>
            <a:r>
              <a:rPr sz="2400" b="1" dirty="0"/>
              <a:t> </a:t>
            </a:r>
            <a:r>
              <a:rPr sz="2400" b="1" dirty="0" err="1"/>
              <a:t>pelajaran</a:t>
            </a:r>
            <a:r>
              <a:rPr sz="2400" b="1" dirty="0"/>
              <a:t> dan </a:t>
            </a:r>
            <a:r>
              <a:rPr sz="2400" b="1" dirty="0" err="1"/>
              <a:t>kompetensi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Setiap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memiliki</a:t>
            </a:r>
            <a:r>
              <a:rPr sz="2400" b="1" dirty="0"/>
              <a:t> </a:t>
            </a:r>
            <a:r>
              <a:rPr sz="2400" b="1" dirty="0" err="1"/>
              <a:t>kisi-kisi</a:t>
            </a:r>
            <a:r>
              <a:rPr sz="2400" b="1" dirty="0"/>
              <a:t>, </a:t>
            </a:r>
            <a:r>
              <a:rPr sz="2400" b="1" dirty="0" err="1"/>
              <a:t>kunci</a:t>
            </a:r>
            <a:r>
              <a:rPr sz="2400" b="1" dirty="0"/>
              <a:t>, </a:t>
            </a:r>
            <a:r>
              <a:rPr sz="2400" b="1" dirty="0" err="1"/>
              <a:t>alasan</a:t>
            </a:r>
            <a:r>
              <a:rPr sz="2400" b="1" dirty="0"/>
              <a:t> </a:t>
            </a:r>
            <a:r>
              <a:rPr sz="2400" b="1" dirty="0" err="1"/>
              <a:t>jawaban</a:t>
            </a:r>
            <a:r>
              <a:rPr sz="2400" b="1" dirty="0"/>
              <a:t>, dan </a:t>
            </a:r>
            <a:r>
              <a:rPr sz="2400" b="1" dirty="0" err="1"/>
              <a:t>hasil</a:t>
            </a:r>
            <a:r>
              <a:rPr sz="2400" b="1" dirty="0"/>
              <a:t> </a:t>
            </a:r>
            <a:r>
              <a:rPr sz="2400" b="1" dirty="0" err="1"/>
              <a:t>telaah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Gunakan</a:t>
            </a:r>
            <a:r>
              <a:rPr sz="2400" b="1" dirty="0"/>
              <a:t> </a:t>
            </a:r>
            <a:r>
              <a:rPr sz="2400" b="1" dirty="0" err="1"/>
              <a:t>penelaah</a:t>
            </a:r>
            <a:r>
              <a:rPr sz="2400" b="1" dirty="0"/>
              <a:t> </a:t>
            </a:r>
            <a:r>
              <a:rPr sz="2400" b="1" dirty="0" err="1"/>
              <a:t>silang</a:t>
            </a:r>
            <a:r>
              <a:rPr sz="2400" b="1" dirty="0"/>
              <a:t> </a:t>
            </a:r>
            <a:r>
              <a:rPr sz="2400" b="1" dirty="0" err="1"/>
              <a:t>antar</a:t>
            </a:r>
            <a:r>
              <a:rPr sz="2400" b="1" dirty="0"/>
              <a:t>-guru.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Kelompokkan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menurut</a:t>
            </a:r>
            <a:r>
              <a:rPr sz="2400" b="1" dirty="0"/>
              <a:t> proses </a:t>
            </a:r>
            <a:r>
              <a:rPr sz="2400" b="1" dirty="0" err="1"/>
              <a:t>kognitif</a:t>
            </a:r>
            <a:r>
              <a:rPr sz="2400" b="1" dirty="0"/>
              <a:t> dan </a:t>
            </a:r>
            <a:r>
              <a:rPr sz="2400" b="1" dirty="0" err="1"/>
              <a:t>tingkat</a:t>
            </a:r>
            <a:r>
              <a:rPr sz="2400" b="1" dirty="0"/>
              <a:t> </a:t>
            </a:r>
            <a:r>
              <a:rPr sz="2400" b="1" dirty="0" err="1"/>
              <a:t>kesulitan</a:t>
            </a:r>
            <a:r>
              <a:rPr sz="2400" b="1" dirty="0"/>
              <a:t> </a:t>
            </a:r>
            <a:r>
              <a:rPr sz="2400" b="1" dirty="0" err="1"/>
              <a:t>hasil</a:t>
            </a:r>
            <a:r>
              <a:rPr sz="2400" b="1" dirty="0"/>
              <a:t> uji </a:t>
            </a:r>
            <a:r>
              <a:rPr sz="2400" b="1" dirty="0" err="1"/>
              <a:t>coba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Revisi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berdasarkan</a:t>
            </a:r>
            <a:r>
              <a:rPr sz="2400" b="1" dirty="0"/>
              <a:t> </a:t>
            </a:r>
            <a:r>
              <a:rPr sz="2400" b="1" dirty="0" err="1"/>
              <a:t>temuan</a:t>
            </a:r>
            <a:r>
              <a:rPr sz="2400" b="1" dirty="0"/>
              <a:t>, </a:t>
            </a:r>
            <a:r>
              <a:rPr sz="2400" b="1" dirty="0" err="1"/>
              <a:t>bukan</a:t>
            </a:r>
            <a:r>
              <a:rPr sz="2400" b="1" dirty="0"/>
              <a:t> </a:t>
            </a:r>
            <a:r>
              <a:rPr sz="2400" b="1" dirty="0" err="1"/>
              <a:t>hanya</a:t>
            </a:r>
            <a:r>
              <a:rPr sz="2400" b="1" dirty="0"/>
              <a:t> </a:t>
            </a:r>
            <a:r>
              <a:rPr sz="2400" b="1" dirty="0" err="1"/>
              <a:t>berdasarkan</a:t>
            </a:r>
            <a:r>
              <a:rPr sz="2400" b="1" dirty="0"/>
              <a:t> </a:t>
            </a:r>
            <a:r>
              <a:rPr sz="2400" b="1" dirty="0" err="1"/>
              <a:t>perasaan</a:t>
            </a:r>
            <a:r>
              <a:rPr sz="2400" b="1" dirty="0"/>
              <a:t> </a:t>
            </a:r>
            <a:r>
              <a:rPr sz="2400" b="1" dirty="0" err="1"/>
              <a:t>penulis</a:t>
            </a:r>
            <a:r>
              <a:rPr sz="2400" b="1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Simpan</a:t>
            </a:r>
            <a:r>
              <a:rPr sz="2400" b="1" dirty="0"/>
              <a:t> </a:t>
            </a:r>
            <a:r>
              <a:rPr sz="2400" b="1" dirty="0" err="1"/>
              <a:t>versi</a:t>
            </a:r>
            <a:r>
              <a:rPr sz="2400" b="1" dirty="0"/>
              <a:t> final dan </a:t>
            </a:r>
            <a:r>
              <a:rPr sz="2400" b="1" dirty="0" err="1"/>
              <a:t>riwayat</a:t>
            </a:r>
            <a:r>
              <a:rPr sz="2400" b="1" dirty="0"/>
              <a:t> </a:t>
            </a:r>
            <a:r>
              <a:rPr sz="2400" b="1" dirty="0" err="1"/>
              <a:t>revisinya</a:t>
            </a:r>
            <a:r>
              <a:rPr sz="2400" b="1" dirty="0"/>
              <a:t> </a:t>
            </a:r>
            <a:r>
              <a:rPr sz="2400" b="1" dirty="0" err="1"/>
              <a:t>secara</a:t>
            </a:r>
            <a:r>
              <a:rPr sz="2400" b="1" dirty="0"/>
              <a:t> </a:t>
            </a:r>
            <a:r>
              <a:rPr sz="2400" b="1" dirty="0" err="1"/>
              <a:t>tertib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20. Rencana Kerja Praktik MGMP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3936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dirty="0" err="1"/>
              <a:t>Kelompok</a:t>
            </a:r>
            <a:r>
              <a:rPr sz="2400" dirty="0"/>
              <a:t> 1: </a:t>
            </a:r>
            <a:r>
              <a:rPr sz="2400" dirty="0" err="1"/>
              <a:t>memetakan</a:t>
            </a:r>
            <a:r>
              <a:rPr sz="2400" dirty="0"/>
              <a:t> </a:t>
            </a:r>
            <a:r>
              <a:rPr sz="2400" dirty="0" err="1"/>
              <a:t>kompetensi</a:t>
            </a:r>
            <a:r>
              <a:rPr sz="2400" dirty="0"/>
              <a:t> dan </a:t>
            </a:r>
            <a:r>
              <a:rPr sz="2400" dirty="0" err="1"/>
              <a:t>membuat</a:t>
            </a:r>
            <a:r>
              <a:rPr sz="2400" dirty="0"/>
              <a:t> </a:t>
            </a:r>
            <a:r>
              <a:rPr sz="2400" dirty="0" err="1"/>
              <a:t>kisi-kisi</a:t>
            </a:r>
            <a:r>
              <a:rPr sz="2400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dirty="0" err="1"/>
              <a:t>Kelompok</a:t>
            </a:r>
            <a:r>
              <a:rPr sz="2400" dirty="0"/>
              <a:t> 2: </a:t>
            </a:r>
            <a:r>
              <a:rPr sz="2400" dirty="0" err="1"/>
              <a:t>menyusun</a:t>
            </a:r>
            <a:r>
              <a:rPr sz="2400" dirty="0"/>
              <a:t> stimulus/</a:t>
            </a:r>
            <a:r>
              <a:rPr sz="2400" dirty="0" err="1"/>
              <a:t>kasus</a:t>
            </a:r>
            <a:r>
              <a:rPr sz="2400" dirty="0"/>
              <a:t> </a:t>
            </a:r>
            <a:r>
              <a:rPr sz="2400" dirty="0" err="1"/>
              <a:t>kontekstual</a:t>
            </a:r>
            <a:r>
              <a:rPr sz="2400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dirty="0" err="1"/>
              <a:t>Kelompok</a:t>
            </a:r>
            <a:r>
              <a:rPr sz="2400" dirty="0"/>
              <a:t> 3: </a:t>
            </a:r>
            <a:r>
              <a:rPr sz="2400" dirty="0" err="1"/>
              <a:t>menulis</a:t>
            </a:r>
            <a:r>
              <a:rPr sz="2400" dirty="0"/>
              <a:t> </a:t>
            </a:r>
            <a:r>
              <a:rPr sz="2400" dirty="0" err="1"/>
              <a:t>soal</a:t>
            </a:r>
            <a:r>
              <a:rPr sz="2400" dirty="0"/>
              <a:t> dan </a:t>
            </a:r>
            <a:r>
              <a:rPr sz="2400" dirty="0" err="1"/>
              <a:t>opsi</a:t>
            </a:r>
            <a:r>
              <a:rPr sz="2400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dirty="0" err="1"/>
              <a:t>Kelompok</a:t>
            </a:r>
            <a:r>
              <a:rPr sz="2400" dirty="0"/>
              <a:t> 4: </a:t>
            </a:r>
            <a:r>
              <a:rPr sz="2400" dirty="0" err="1"/>
              <a:t>melakukan</a:t>
            </a:r>
            <a:r>
              <a:rPr sz="2400" dirty="0"/>
              <a:t> </a:t>
            </a:r>
            <a:r>
              <a:rPr sz="2400" dirty="0" err="1"/>
              <a:t>telaah</a:t>
            </a:r>
            <a:r>
              <a:rPr sz="2400" dirty="0"/>
              <a:t> </a:t>
            </a:r>
            <a:r>
              <a:rPr sz="2400" dirty="0" err="1"/>
              <a:t>substansi</a:t>
            </a:r>
            <a:r>
              <a:rPr sz="2400" dirty="0"/>
              <a:t>, </a:t>
            </a:r>
            <a:r>
              <a:rPr sz="2400" dirty="0" err="1"/>
              <a:t>konstruksi</a:t>
            </a:r>
            <a:r>
              <a:rPr sz="2400" dirty="0"/>
              <a:t>, dan </a:t>
            </a:r>
            <a:r>
              <a:rPr sz="2400" dirty="0" err="1"/>
              <a:t>bahasa</a:t>
            </a:r>
            <a:r>
              <a:rPr sz="2400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dirty="0"/>
              <a:t>Output </a:t>
            </a:r>
            <a:r>
              <a:rPr sz="2400" dirty="0" err="1"/>
              <a:t>akhir</a:t>
            </a:r>
            <a:r>
              <a:rPr sz="2400" dirty="0"/>
              <a:t>: minimal 5 </a:t>
            </a:r>
            <a:r>
              <a:rPr sz="2400" dirty="0" err="1"/>
              <a:t>soal</a:t>
            </a:r>
            <a:r>
              <a:rPr sz="2400" dirty="0"/>
              <a:t> </a:t>
            </a:r>
            <a:r>
              <a:rPr sz="2400" dirty="0" err="1"/>
              <a:t>berkualitas</a:t>
            </a:r>
            <a:r>
              <a:rPr sz="2400" dirty="0"/>
              <a:t> per guru </a:t>
            </a:r>
            <a:r>
              <a:rPr sz="2400" dirty="0" err="1"/>
              <a:t>untuk</a:t>
            </a:r>
            <a:r>
              <a:rPr sz="2400" dirty="0"/>
              <a:t> </a:t>
            </a:r>
            <a:r>
              <a:rPr sz="2400" dirty="0" err="1"/>
              <a:t>direviu</a:t>
            </a:r>
            <a:r>
              <a:rPr sz="2400" dirty="0"/>
              <a:t> </a:t>
            </a:r>
            <a:r>
              <a:rPr sz="2400" dirty="0" err="1"/>
              <a:t>bersama</a:t>
            </a:r>
            <a:r>
              <a:rPr sz="2400" dirty="0"/>
              <a:t>.</a:t>
            </a:r>
          </a:p>
          <a:p>
            <a:pPr marL="342900" indent="-342900">
              <a:lnSpc>
                <a:spcPct val="150000"/>
              </a:lnSpc>
              <a:spcAft>
                <a:spcPts val="900"/>
              </a:spcAft>
              <a:buFont typeface="Wingdings" panose="05000000000000000000" pitchFamily="2" charset="2"/>
              <a:buChar char="Ø"/>
              <a:defRPr sz="2000" b="0">
                <a:solidFill>
                  <a:srgbClr val="232B34"/>
                </a:solidFill>
              </a:defRPr>
            </a:pPr>
            <a:r>
              <a:rPr sz="2400" dirty="0" err="1"/>
              <a:t>Gunakan</a:t>
            </a:r>
            <a:r>
              <a:rPr sz="2400" dirty="0"/>
              <a:t> </a:t>
            </a:r>
            <a:r>
              <a:rPr sz="2400" dirty="0" err="1"/>
              <a:t>kerangka</a:t>
            </a:r>
            <a:r>
              <a:rPr sz="2400" dirty="0"/>
              <a:t> </a:t>
            </a:r>
            <a:r>
              <a:rPr sz="2400" dirty="0" err="1"/>
              <a:t>asesmen</a:t>
            </a:r>
            <a:r>
              <a:rPr sz="2400" dirty="0"/>
              <a:t> dan </a:t>
            </a:r>
            <a:r>
              <a:rPr sz="2400" dirty="0" err="1"/>
              <a:t>dokumen</a:t>
            </a:r>
            <a:r>
              <a:rPr sz="2400" dirty="0"/>
              <a:t> </a:t>
            </a:r>
            <a:r>
              <a:rPr sz="2400" dirty="0" err="1"/>
              <a:t>resmi</a:t>
            </a:r>
            <a:r>
              <a:rPr sz="2400" dirty="0"/>
              <a:t> </a:t>
            </a:r>
            <a:r>
              <a:rPr sz="2400" dirty="0" err="1"/>
              <a:t>terbaru</a:t>
            </a:r>
            <a:r>
              <a:rPr sz="2400" dirty="0"/>
              <a:t> </a:t>
            </a:r>
            <a:r>
              <a:rPr sz="2400" dirty="0" err="1"/>
              <a:t>sebagai</a:t>
            </a:r>
            <a:r>
              <a:rPr sz="2400" dirty="0"/>
              <a:t> </a:t>
            </a:r>
            <a:r>
              <a:rPr sz="2400" dirty="0" err="1"/>
              <a:t>rujukan</a:t>
            </a:r>
            <a:r>
              <a:rPr sz="2400" dirty="0"/>
              <a:t> </a:t>
            </a:r>
            <a:r>
              <a:rPr sz="2400" dirty="0" err="1"/>
              <a:t>utama</a:t>
            </a:r>
            <a:r>
              <a:rPr sz="24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21. Kesimpulan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TKA 2026 </a:t>
            </a:r>
            <a:r>
              <a:rPr sz="2400" b="1" dirty="0" err="1"/>
              <a:t>menekankan</a:t>
            </a:r>
            <a:r>
              <a:rPr sz="2400" b="1" dirty="0"/>
              <a:t> </a:t>
            </a:r>
            <a:r>
              <a:rPr sz="2400" b="1" dirty="0" err="1"/>
              <a:t>pengukuran</a:t>
            </a:r>
            <a:r>
              <a:rPr sz="2400" b="1" dirty="0"/>
              <a:t> </a:t>
            </a:r>
            <a:r>
              <a:rPr sz="2400" b="1" dirty="0" err="1"/>
              <a:t>capaian</a:t>
            </a:r>
            <a:r>
              <a:rPr sz="2400" b="1" dirty="0"/>
              <a:t> </a:t>
            </a:r>
            <a:r>
              <a:rPr sz="2400" b="1" dirty="0" err="1"/>
              <a:t>akademik</a:t>
            </a:r>
            <a:r>
              <a:rPr sz="2400" b="1" dirty="0"/>
              <a:t> yang </a:t>
            </a:r>
            <a:r>
              <a:rPr sz="2400" b="1" dirty="0" err="1"/>
              <a:t>terstandar</a:t>
            </a:r>
            <a:r>
              <a:rPr sz="2400" b="1" dirty="0"/>
              <a:t>, </a:t>
            </a:r>
            <a:r>
              <a:rPr sz="2400" b="1" dirty="0" err="1"/>
              <a:t>objektif</a:t>
            </a:r>
            <a:r>
              <a:rPr sz="2400" b="1" dirty="0"/>
              <a:t>, dan </a:t>
            </a:r>
            <a:r>
              <a:rPr sz="2400" b="1" dirty="0" err="1"/>
              <a:t>adil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Untuk</a:t>
            </a:r>
            <a:r>
              <a:rPr sz="2400" b="1" dirty="0"/>
              <a:t> SMK, guru </a:t>
            </a:r>
            <a:r>
              <a:rPr sz="2400" b="1" dirty="0" err="1"/>
              <a:t>perlu</a:t>
            </a:r>
            <a:r>
              <a:rPr sz="2400" b="1" dirty="0"/>
              <a:t> </a:t>
            </a:r>
            <a:r>
              <a:rPr sz="2400" b="1" dirty="0" err="1"/>
              <a:t>memahami</a:t>
            </a:r>
            <a:r>
              <a:rPr sz="2400" b="1" dirty="0"/>
              <a:t> </a:t>
            </a:r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 dan </a:t>
            </a:r>
            <a:r>
              <a:rPr sz="2400" b="1" dirty="0" err="1"/>
              <a:t>karakteristik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sebelum</a:t>
            </a:r>
            <a:r>
              <a:rPr sz="2400" b="1" dirty="0"/>
              <a:t> </a:t>
            </a:r>
            <a:r>
              <a:rPr sz="2400" b="1" dirty="0" err="1"/>
              <a:t>membuat</a:t>
            </a:r>
            <a:r>
              <a:rPr sz="2400" b="1" dirty="0"/>
              <a:t> </a:t>
            </a:r>
            <a:r>
              <a:rPr sz="2400" b="1" dirty="0" err="1"/>
              <a:t>latihan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Soal</a:t>
            </a:r>
            <a:r>
              <a:rPr sz="2400" b="1" dirty="0"/>
              <a:t> </a:t>
            </a:r>
            <a:r>
              <a:rPr sz="2400" b="1" dirty="0" err="1"/>
              <a:t>berkualitas</a:t>
            </a:r>
            <a:r>
              <a:rPr sz="2400" b="1" dirty="0"/>
              <a:t> </a:t>
            </a:r>
            <a:r>
              <a:rPr sz="2400" b="1" dirty="0" err="1"/>
              <a:t>dimulai</a:t>
            </a:r>
            <a:r>
              <a:rPr sz="2400" b="1" dirty="0"/>
              <a:t> </a:t>
            </a:r>
            <a:r>
              <a:rPr sz="2400" b="1" dirty="0" err="1"/>
              <a:t>dari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 → </a:t>
            </a:r>
            <a:r>
              <a:rPr sz="2400" b="1" dirty="0" err="1"/>
              <a:t>indikator</a:t>
            </a:r>
            <a:r>
              <a:rPr sz="2400" b="1" dirty="0"/>
              <a:t> → stimulus → </a:t>
            </a:r>
            <a:r>
              <a:rPr sz="2400" b="1" dirty="0" err="1"/>
              <a:t>pertanyaan</a:t>
            </a:r>
            <a:r>
              <a:rPr sz="2400" b="1" dirty="0"/>
              <a:t> → </a:t>
            </a:r>
            <a:r>
              <a:rPr sz="2400" b="1" dirty="0" err="1"/>
              <a:t>opsi</a:t>
            </a:r>
            <a:r>
              <a:rPr sz="2400" b="1" dirty="0"/>
              <a:t> → </a:t>
            </a:r>
            <a:r>
              <a:rPr sz="2400" b="1" dirty="0" err="1"/>
              <a:t>telaah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 err="1"/>
              <a:t>Fokus</a:t>
            </a:r>
            <a:r>
              <a:rPr sz="2400" b="1" dirty="0"/>
              <a:t> </a:t>
            </a:r>
            <a:r>
              <a:rPr sz="2400" b="1" dirty="0" err="1"/>
              <a:t>utama</a:t>
            </a:r>
            <a:r>
              <a:rPr sz="2400" b="1" dirty="0"/>
              <a:t> </a:t>
            </a:r>
            <a:r>
              <a:rPr sz="2400" b="1" dirty="0" err="1"/>
              <a:t>bukan</a:t>
            </a:r>
            <a:r>
              <a:rPr sz="2400" b="1" dirty="0"/>
              <a:t> </a:t>
            </a:r>
            <a:r>
              <a:rPr sz="2400" b="1" dirty="0" err="1"/>
              <a:t>membuat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yang '</a:t>
            </a:r>
            <a:r>
              <a:rPr sz="2400" b="1" dirty="0" err="1"/>
              <a:t>sulit</a:t>
            </a:r>
            <a:r>
              <a:rPr sz="2400" b="1" dirty="0"/>
              <a:t>', </a:t>
            </a:r>
            <a:r>
              <a:rPr sz="2400" b="1" dirty="0" err="1"/>
              <a:t>tetapi</a:t>
            </a:r>
            <a:r>
              <a:rPr sz="2400" b="1" dirty="0"/>
              <a:t> </a:t>
            </a:r>
            <a:r>
              <a:rPr sz="2400" b="1" dirty="0" err="1"/>
              <a:t>membuat</a:t>
            </a:r>
            <a:r>
              <a:rPr sz="2400" b="1" dirty="0"/>
              <a:t> </a:t>
            </a:r>
            <a:r>
              <a:rPr sz="2400" b="1" dirty="0" err="1"/>
              <a:t>soal</a:t>
            </a:r>
            <a:r>
              <a:rPr sz="2400" b="1" dirty="0"/>
              <a:t> yang </a:t>
            </a:r>
            <a:r>
              <a:rPr sz="2400" b="1" dirty="0" err="1"/>
              <a:t>tepat</a:t>
            </a:r>
            <a:r>
              <a:rPr sz="2400" b="1" dirty="0"/>
              <a:t> </a:t>
            </a:r>
            <a:r>
              <a:rPr sz="2400" b="1" dirty="0" err="1"/>
              <a:t>mengukur</a:t>
            </a:r>
            <a:r>
              <a:rPr sz="2400" b="1" dirty="0"/>
              <a:t> </a:t>
            </a:r>
            <a:r>
              <a:rPr sz="2400" b="1" dirty="0" err="1"/>
              <a:t>kompetensi</a:t>
            </a:r>
            <a:r>
              <a:rPr sz="2400" b="1" dirty="0"/>
              <a:t> dan </a:t>
            </a:r>
            <a:r>
              <a:rPr sz="2400" b="1" dirty="0" err="1"/>
              <a:t>menuntut</a:t>
            </a:r>
            <a:r>
              <a:rPr sz="2400" b="1" dirty="0"/>
              <a:t> </a:t>
            </a:r>
            <a:r>
              <a:rPr sz="2400" b="1" dirty="0" err="1"/>
              <a:t>penalaran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2000" b="0">
                <a:solidFill>
                  <a:srgbClr val="232B34"/>
                </a:solidFill>
              </a:defRPr>
            </a:pPr>
            <a:r>
              <a:rPr sz="2400" b="1" dirty="0"/>
              <a:t>MGMP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menjadi</a:t>
            </a:r>
            <a:r>
              <a:rPr sz="2400" b="1" dirty="0"/>
              <a:t> </a:t>
            </a:r>
            <a:r>
              <a:rPr sz="2400" b="1" dirty="0" err="1"/>
              <a:t>ruang</a:t>
            </a:r>
            <a:r>
              <a:rPr sz="2400" b="1" dirty="0"/>
              <a:t> </a:t>
            </a:r>
            <a:r>
              <a:rPr sz="2400" b="1" dirty="0" err="1"/>
              <a:t>utama</a:t>
            </a:r>
            <a:r>
              <a:rPr sz="2400" b="1" dirty="0"/>
              <a:t> </a:t>
            </a:r>
            <a:r>
              <a:rPr sz="2400" b="1" dirty="0" err="1"/>
              <a:t>untuk</a:t>
            </a:r>
            <a:r>
              <a:rPr sz="2400" b="1" dirty="0"/>
              <a:t> </a:t>
            </a:r>
            <a:r>
              <a:rPr sz="2400" b="1" dirty="0" err="1"/>
              <a:t>menyusun</a:t>
            </a:r>
            <a:r>
              <a:rPr sz="2400" b="1" dirty="0"/>
              <a:t>, </a:t>
            </a:r>
            <a:r>
              <a:rPr sz="2400" b="1" dirty="0" err="1"/>
              <a:t>menelaah</a:t>
            </a:r>
            <a:r>
              <a:rPr sz="2400" b="1" dirty="0"/>
              <a:t>, </a:t>
            </a:r>
            <a:r>
              <a:rPr sz="2400" b="1" dirty="0" err="1"/>
              <a:t>menguji</a:t>
            </a:r>
            <a:r>
              <a:rPr sz="2400" b="1" dirty="0"/>
              <a:t>, dan </a:t>
            </a:r>
            <a:r>
              <a:rPr sz="2400" b="1" dirty="0" err="1"/>
              <a:t>memperbaiki</a:t>
            </a:r>
            <a:r>
              <a:rPr sz="2400" b="1" dirty="0"/>
              <a:t> bank </a:t>
            </a:r>
            <a:r>
              <a:rPr sz="2400" b="1" dirty="0" err="1"/>
              <a:t>soal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14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115568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FFFFFF"/>
                </a:solidFill>
              </a:defRPr>
            </a:pPr>
            <a:r>
              <a:t>22. Sumber Resmi &amp; Rujukan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4362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800" b="0">
                <a:solidFill>
                  <a:srgbClr val="232B34"/>
                </a:solidFill>
              </a:defRPr>
            </a:pPr>
            <a:r>
              <a:rPr sz="2400" b="1" dirty="0"/>
              <a:t>Portal TKA Pusat </a:t>
            </a:r>
            <a:r>
              <a:rPr sz="2400" b="1" dirty="0" err="1"/>
              <a:t>Asesmen</a:t>
            </a:r>
            <a:r>
              <a:rPr sz="2400" b="1" dirty="0"/>
              <a:t> Pendidikan – </a:t>
            </a:r>
            <a:r>
              <a:rPr sz="2400" b="1" dirty="0" err="1"/>
              <a:t>informasi</a:t>
            </a:r>
            <a:r>
              <a:rPr sz="2400" b="1" dirty="0"/>
              <a:t>, </a:t>
            </a:r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, dan </a:t>
            </a:r>
            <a:r>
              <a:rPr sz="2400" b="1" dirty="0" err="1"/>
              <a:t>dokumen</a:t>
            </a:r>
            <a:r>
              <a:rPr sz="2400" b="1" dirty="0"/>
              <a:t> TKA.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800" b="0">
                <a:solidFill>
                  <a:srgbClr val="232B34"/>
                </a:solidFill>
              </a:defRPr>
            </a:pPr>
            <a:r>
              <a:rPr sz="2400" b="1" dirty="0" err="1"/>
              <a:t>Permendikdasmen</a:t>
            </a:r>
            <a:r>
              <a:rPr sz="2400" b="1" dirty="0"/>
              <a:t> </a:t>
            </a:r>
            <a:r>
              <a:rPr sz="2400" b="1" dirty="0" err="1"/>
              <a:t>Nomor</a:t>
            </a:r>
            <a:r>
              <a:rPr sz="2400" b="1" dirty="0"/>
              <a:t> 9 </a:t>
            </a:r>
            <a:r>
              <a:rPr sz="2400" b="1" dirty="0" err="1"/>
              <a:t>Tahun</a:t>
            </a:r>
            <a:r>
              <a:rPr sz="2400" b="1" dirty="0"/>
              <a:t> 2025 </a:t>
            </a:r>
            <a:r>
              <a:rPr sz="2400" b="1" dirty="0" err="1"/>
              <a:t>tentang</a:t>
            </a:r>
            <a:r>
              <a:rPr sz="2400" b="1" dirty="0"/>
              <a:t> </a:t>
            </a:r>
            <a:r>
              <a:rPr sz="2400" b="1" dirty="0" err="1"/>
              <a:t>Tes</a:t>
            </a:r>
            <a:r>
              <a:rPr sz="2400" b="1" dirty="0"/>
              <a:t> </a:t>
            </a:r>
            <a:r>
              <a:rPr sz="2400" b="1" dirty="0" err="1"/>
              <a:t>Kemampuan</a:t>
            </a:r>
            <a:r>
              <a:rPr sz="2400" b="1" dirty="0"/>
              <a:t> </a:t>
            </a:r>
            <a:r>
              <a:rPr sz="2400" b="1" dirty="0" err="1"/>
              <a:t>Akademik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800" b="0">
                <a:solidFill>
                  <a:srgbClr val="232B34"/>
                </a:solidFill>
              </a:defRPr>
            </a:pPr>
            <a:r>
              <a:rPr sz="2400" b="1" dirty="0" err="1"/>
              <a:t>Kepmendikdasmen</a:t>
            </a:r>
            <a:r>
              <a:rPr sz="2400" b="1" dirty="0"/>
              <a:t> </a:t>
            </a:r>
            <a:r>
              <a:rPr sz="2400" b="1" dirty="0" err="1"/>
              <a:t>Nomor</a:t>
            </a:r>
            <a:r>
              <a:rPr sz="2400" b="1" dirty="0"/>
              <a:t> 56 </a:t>
            </a:r>
            <a:r>
              <a:rPr sz="2400" b="1" dirty="0" err="1"/>
              <a:t>Tahun</a:t>
            </a:r>
            <a:r>
              <a:rPr sz="2400" b="1" dirty="0"/>
              <a:t> 2026 </a:t>
            </a:r>
            <a:r>
              <a:rPr sz="2400" b="1" dirty="0" err="1"/>
              <a:t>tentang</a:t>
            </a:r>
            <a:r>
              <a:rPr sz="2400" b="1" dirty="0"/>
              <a:t> </a:t>
            </a:r>
            <a:r>
              <a:rPr sz="2400" b="1" dirty="0" err="1"/>
              <a:t>Pedoman</a:t>
            </a:r>
            <a:r>
              <a:rPr sz="2400" b="1" dirty="0"/>
              <a:t> </a:t>
            </a:r>
            <a:r>
              <a:rPr sz="2400" b="1" dirty="0" err="1"/>
              <a:t>Penyelenggaraan</a:t>
            </a:r>
            <a:r>
              <a:rPr sz="2400" b="1" dirty="0"/>
              <a:t> TKA dan AN.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800" b="0">
                <a:solidFill>
                  <a:srgbClr val="232B34"/>
                </a:solidFill>
              </a:defRPr>
            </a:pPr>
            <a:r>
              <a:rPr sz="2400" b="1" dirty="0"/>
              <a:t>Keputusan/</a:t>
            </a:r>
            <a:r>
              <a:rPr sz="2400" b="1" dirty="0" err="1"/>
              <a:t>kerangka</a:t>
            </a:r>
            <a:r>
              <a:rPr sz="2400" b="1" dirty="0"/>
              <a:t> </a:t>
            </a:r>
            <a:r>
              <a:rPr sz="2400" b="1" dirty="0" err="1"/>
              <a:t>asesmen</a:t>
            </a:r>
            <a:r>
              <a:rPr sz="2400" b="1" dirty="0"/>
              <a:t> TKA SMA/MA/SMK/MAK yang </a:t>
            </a:r>
            <a:r>
              <a:rPr sz="2400" b="1" dirty="0" err="1"/>
              <a:t>dipublikasikan</a:t>
            </a:r>
            <a:r>
              <a:rPr sz="2400" b="1" dirty="0"/>
              <a:t> Pusat </a:t>
            </a:r>
            <a:r>
              <a:rPr sz="2400" b="1" dirty="0" err="1"/>
              <a:t>Asesmen</a:t>
            </a:r>
            <a:r>
              <a:rPr sz="2400" b="1" dirty="0"/>
              <a:t> Pendidikan.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800" b="0">
                <a:solidFill>
                  <a:srgbClr val="232B34"/>
                </a:solidFill>
              </a:defRPr>
            </a:pPr>
            <a:r>
              <a:rPr sz="2400" b="1" dirty="0" err="1"/>
              <a:t>Petunjuk</a:t>
            </a:r>
            <a:r>
              <a:rPr sz="2400" b="1" dirty="0"/>
              <a:t> Teknis TKA-AN 2026 dan </a:t>
            </a:r>
            <a:r>
              <a:rPr sz="2400" b="1" dirty="0" err="1"/>
              <a:t>dokumen</a:t>
            </a:r>
            <a:r>
              <a:rPr sz="2400" b="1" dirty="0"/>
              <a:t> </a:t>
            </a:r>
            <a:r>
              <a:rPr sz="2400" b="1" dirty="0" err="1"/>
              <a:t>resmi</a:t>
            </a:r>
            <a:r>
              <a:rPr sz="2400" b="1" dirty="0"/>
              <a:t> </a:t>
            </a:r>
            <a:r>
              <a:rPr sz="2400" b="1" dirty="0" err="1"/>
              <a:t>terkait</a:t>
            </a:r>
            <a:r>
              <a:rPr sz="2400" b="1" dirty="0"/>
              <a:t> </a:t>
            </a:r>
            <a:r>
              <a:rPr sz="2400" b="1" dirty="0" err="1"/>
              <a:t>pelaksanaan</a:t>
            </a:r>
            <a:r>
              <a:rPr sz="2400" b="1" dirty="0"/>
              <a:t>.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800" b="0">
                <a:solidFill>
                  <a:srgbClr val="232B34"/>
                </a:solidFill>
              </a:defRPr>
            </a:pPr>
            <a:r>
              <a:rPr sz="2400" b="1" dirty="0" err="1"/>
              <a:t>Catatan</a:t>
            </a:r>
            <a:r>
              <a:rPr sz="2400" b="1" dirty="0"/>
              <a:t>: </a:t>
            </a:r>
            <a:r>
              <a:rPr sz="2400" b="1" dirty="0" err="1"/>
              <a:t>kebijakan</a:t>
            </a:r>
            <a:r>
              <a:rPr sz="2400" b="1" dirty="0"/>
              <a:t>/</a:t>
            </a:r>
            <a:r>
              <a:rPr sz="2400" b="1" dirty="0" err="1"/>
              <a:t>jadwal</a:t>
            </a:r>
            <a:r>
              <a:rPr sz="2400" b="1" dirty="0"/>
              <a:t> </a:t>
            </a:r>
            <a:r>
              <a:rPr sz="2400" b="1" dirty="0" err="1"/>
              <a:t>dapat</a:t>
            </a:r>
            <a:r>
              <a:rPr sz="2400" b="1" dirty="0"/>
              <a:t> </a:t>
            </a:r>
            <a:r>
              <a:rPr sz="2400" b="1" dirty="0" err="1"/>
              <a:t>diperbarui</a:t>
            </a:r>
            <a:r>
              <a:rPr sz="2400" b="1" dirty="0"/>
              <a:t>; </a:t>
            </a:r>
            <a:r>
              <a:rPr sz="2400" b="1" dirty="0" err="1"/>
              <a:t>selalu</a:t>
            </a:r>
            <a:r>
              <a:rPr sz="2400" b="1" dirty="0"/>
              <a:t> </a:t>
            </a:r>
            <a:r>
              <a:rPr sz="2400" b="1" dirty="0" err="1"/>
              <a:t>gunakan</a:t>
            </a:r>
            <a:r>
              <a:rPr sz="2400" b="1" dirty="0"/>
              <a:t> </a:t>
            </a:r>
            <a:r>
              <a:rPr sz="2400" b="1" dirty="0" err="1"/>
              <a:t>dokumen</a:t>
            </a:r>
            <a:r>
              <a:rPr sz="2400" b="1" dirty="0"/>
              <a:t> </a:t>
            </a:r>
            <a:r>
              <a:rPr sz="2400" b="1" dirty="0" err="1"/>
              <a:t>resmi</a:t>
            </a:r>
            <a:r>
              <a:rPr sz="2400" b="1" dirty="0"/>
              <a:t> </a:t>
            </a:r>
            <a:r>
              <a:rPr sz="2400" b="1" dirty="0" err="1"/>
              <a:t>terbaru</a:t>
            </a:r>
            <a:r>
              <a:rPr sz="2400" b="1" dirty="0"/>
              <a:t> </a:t>
            </a:r>
            <a:r>
              <a:rPr sz="2400" b="1" dirty="0" err="1"/>
              <a:t>saat</a:t>
            </a:r>
            <a:r>
              <a:rPr sz="2400" b="1" dirty="0"/>
              <a:t> </a:t>
            </a:r>
            <a:r>
              <a:rPr sz="2400" b="1" dirty="0" err="1"/>
              <a:t>finalisasi</a:t>
            </a:r>
            <a:r>
              <a:rPr sz="2400" b="1" dirty="0"/>
              <a:t> </a:t>
            </a:r>
            <a:r>
              <a:rPr sz="2400" b="1" dirty="0" err="1"/>
              <a:t>bahan</a:t>
            </a:r>
            <a:r>
              <a:rPr sz="24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73952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7882"/>
                </a:solidFill>
              </a:defRPr>
            </a:pPr>
            <a:r>
              <a:t>TKA SMK 2026 • MGMP NKPI/APAT • 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1939</Words>
  <Application>Microsoft Office PowerPoint</Application>
  <PresentationFormat>Widescreen</PresentationFormat>
  <Paragraphs>175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tedy</cp:lastModifiedBy>
  <cp:revision>5</cp:revision>
  <dcterms:created xsi:type="dcterms:W3CDTF">2013-01-27T09:14:16Z</dcterms:created>
  <dcterms:modified xsi:type="dcterms:W3CDTF">2026-08-25T04:11:58Z</dcterms:modified>
  <cp:category/>
</cp:coreProperties>
</file>