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grandir" panose="020B0604020202020204" charset="0"/>
      <p:regular r:id="rId9"/>
    </p:embeddedFont>
    <p:embeddedFont>
      <p:font typeface="Agrandir Medium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Poppins" panose="00000500000000000000" pitchFamily="2" charset="0"/>
      <p:regular r:id="rId15"/>
    </p:embeddedFont>
    <p:embeddedFont>
      <p:font typeface="Poppins Bold" panose="020B0604020202020204" charset="0"/>
      <p:regular r:id="rId16"/>
    </p:embeddedFont>
    <p:embeddedFont>
      <p:font typeface="Poppins Semi-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2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6.sv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13.png"/><Relationship Id="rId12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image" Target="../media/image11.svg"/><Relationship Id="rId10" Type="http://schemas.openxmlformats.org/officeDocument/2006/relationships/image" Target="../media/image6.svg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10" Type="http://schemas.openxmlformats.org/officeDocument/2006/relationships/image" Target="../media/image8.sv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12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4.pn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2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2.png"/><Relationship Id="rId5" Type="http://schemas.openxmlformats.org/officeDocument/2006/relationships/image" Target="../media/image4.svg"/><Relationship Id="rId15" Type="http://schemas.openxmlformats.org/officeDocument/2006/relationships/image" Target="../media/image26.png"/><Relationship Id="rId10" Type="http://schemas.openxmlformats.org/officeDocument/2006/relationships/image" Target="../media/image8.sv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2420545" cy="556079"/>
            <a:chOff x="0" y="0"/>
            <a:chExt cx="3227393" cy="741439"/>
          </a:xfrm>
        </p:grpSpPr>
        <p:sp>
          <p:nvSpPr>
            <p:cNvPr id="3" name="TextBox 3"/>
            <p:cNvSpPr txBox="1"/>
            <p:nvPr/>
          </p:nvSpPr>
          <p:spPr>
            <a:xfrm>
              <a:off x="734986" y="21723"/>
              <a:ext cx="2492407" cy="236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391"/>
                </a:lnSpc>
              </a:pPr>
              <a:r>
                <a:rPr lang="en-US" sz="1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MGMP TIK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63494" cy="741439"/>
            </a:xfrm>
            <a:custGeom>
              <a:avLst/>
              <a:gdLst/>
              <a:ahLst/>
              <a:cxnLst/>
              <a:rect l="l" t="t" r="r" b="b"/>
              <a:pathLst>
                <a:path w="563494" h="741439">
                  <a:moveTo>
                    <a:pt x="0" y="0"/>
                  </a:moveTo>
                  <a:lnTo>
                    <a:pt x="563494" y="0"/>
                  </a:lnTo>
                  <a:lnTo>
                    <a:pt x="563494" y="741439"/>
                  </a:lnTo>
                  <a:lnTo>
                    <a:pt x="0" y="74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514350" y="3086100"/>
            <a:ext cx="22701749" cy="7200900"/>
            <a:chOff x="0" y="0"/>
            <a:chExt cx="30268998" cy="9601200"/>
          </a:xfrm>
        </p:grpSpPr>
        <p:sp>
          <p:nvSpPr>
            <p:cNvPr id="6" name="Freeform 6"/>
            <p:cNvSpPr/>
            <p:nvPr/>
          </p:nvSpPr>
          <p:spPr>
            <a:xfrm>
              <a:off x="68580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0725222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076381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6097223" cy="7139665"/>
              <a:chOff x="0" y="0"/>
              <a:chExt cx="5155007" cy="1410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155007" cy="1410304"/>
              </a:xfrm>
              <a:custGeom>
                <a:avLst/>
                <a:gdLst/>
                <a:ahLst/>
                <a:cxnLst/>
                <a:rect l="l" t="t" r="r" b="b"/>
                <a:pathLst>
                  <a:path w="5155007" h="1410304">
                    <a:moveTo>
                      <a:pt x="0" y="0"/>
                    </a:moveTo>
                    <a:lnTo>
                      <a:pt x="5155007" y="0"/>
                    </a:lnTo>
                    <a:lnTo>
                      <a:pt x="5155007" y="1410304"/>
                    </a:lnTo>
                    <a:lnTo>
                      <a:pt x="0" y="14103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DFF">
                      <a:alpha val="100000"/>
                    </a:srgbClr>
                  </a:gs>
                  <a:gs pos="100000">
                    <a:srgbClr val="F8FDFF">
                      <a:alpha val="0"/>
                    </a:srgbClr>
                  </a:gs>
                </a:gsLst>
                <a:lin ang="54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5155007" cy="1419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8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9301741" y="1517025"/>
            <a:ext cx="4059918" cy="405991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BFDB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88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2110164">
            <a:off x="9213186" y="8241501"/>
            <a:ext cx="2034574" cy="885040"/>
          </a:xfrm>
          <a:custGeom>
            <a:avLst/>
            <a:gdLst/>
            <a:ahLst/>
            <a:cxnLst/>
            <a:rect l="l" t="t" r="r" b="b"/>
            <a:pathLst>
              <a:path w="2034574" h="885040">
                <a:moveTo>
                  <a:pt x="0" y="0"/>
                </a:moveTo>
                <a:lnTo>
                  <a:pt x="2034574" y="0"/>
                </a:lnTo>
                <a:lnTo>
                  <a:pt x="2034574" y="885039"/>
                </a:lnTo>
                <a:lnTo>
                  <a:pt x="0" y="8850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9433839">
            <a:off x="15579163" y="5114810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5"/>
                </a:lnTo>
                <a:lnTo>
                  <a:pt x="0" y="9242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738937" y="4240469"/>
            <a:ext cx="6481658" cy="68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71"/>
              </a:lnSpc>
            </a:pPr>
            <a:r>
              <a:rPr lang="en-US" sz="4107" spc="-16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Panduan MGMP TIK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38937" y="2627800"/>
            <a:ext cx="5274813" cy="122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00"/>
              </a:lnSpc>
            </a:pPr>
            <a:r>
              <a:rPr lang="en-US" sz="4135" b="1" spc="-16">
                <a:solidFill>
                  <a:srgbClr val="00000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Penyelarasan CP &amp; ATP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07238" y="5548367"/>
            <a:ext cx="5392146" cy="863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6"/>
              </a:lnSpc>
            </a:pPr>
            <a:r>
              <a:rPr lang="en-US" sz="173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Memahami Capaian Pembelajaran (CP) Terbaru &amp; Menyusun Alur Tujuan Pembelajaran (ATP)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38937" y="7872108"/>
            <a:ext cx="3222688" cy="248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06"/>
              </a:lnSpc>
            </a:pPr>
            <a:r>
              <a:rPr lang="en-US" sz="14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Dipresentasikan oleh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84042" y="8194989"/>
            <a:ext cx="3461317" cy="274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7"/>
              </a:lnSpc>
            </a:pPr>
            <a:r>
              <a:rPr lang="en-US" sz="1621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Nurfadhilah Banurea, S.Kom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6140169" y="785786"/>
            <a:ext cx="2707638" cy="1041906"/>
            <a:chOff x="0" y="0"/>
            <a:chExt cx="3610184" cy="1389209"/>
          </a:xfrm>
        </p:grpSpPr>
        <p:sp>
          <p:nvSpPr>
            <p:cNvPr id="23" name="Freeform 23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2583347" cy="556079"/>
            <a:chOff x="0" y="0"/>
            <a:chExt cx="3444463" cy="741439"/>
          </a:xfrm>
        </p:grpSpPr>
        <p:sp>
          <p:nvSpPr>
            <p:cNvPr id="3" name="TextBox 3"/>
            <p:cNvSpPr txBox="1"/>
            <p:nvPr/>
          </p:nvSpPr>
          <p:spPr>
            <a:xfrm>
              <a:off x="734986" y="21723"/>
              <a:ext cx="2709477" cy="289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60"/>
                </a:lnSpc>
              </a:pPr>
              <a:r>
                <a:rPr lang="en-US" sz="14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MGMP TIK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63494" cy="741439"/>
            </a:xfrm>
            <a:custGeom>
              <a:avLst/>
              <a:gdLst/>
              <a:ahLst/>
              <a:cxnLst/>
              <a:rect l="l" t="t" r="r" b="b"/>
              <a:pathLst>
                <a:path w="563494" h="741439">
                  <a:moveTo>
                    <a:pt x="0" y="0"/>
                  </a:moveTo>
                  <a:lnTo>
                    <a:pt x="563494" y="0"/>
                  </a:lnTo>
                  <a:lnTo>
                    <a:pt x="563494" y="741439"/>
                  </a:lnTo>
                  <a:lnTo>
                    <a:pt x="0" y="74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514350" y="3086100"/>
            <a:ext cx="22701749" cy="7200900"/>
            <a:chOff x="0" y="0"/>
            <a:chExt cx="30268998" cy="9601200"/>
          </a:xfrm>
        </p:grpSpPr>
        <p:sp>
          <p:nvSpPr>
            <p:cNvPr id="6" name="Freeform 6"/>
            <p:cNvSpPr/>
            <p:nvPr/>
          </p:nvSpPr>
          <p:spPr>
            <a:xfrm>
              <a:off x="68580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0725222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076381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6097223" cy="7139665"/>
              <a:chOff x="0" y="0"/>
              <a:chExt cx="5155007" cy="1410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155007" cy="1410304"/>
              </a:xfrm>
              <a:custGeom>
                <a:avLst/>
                <a:gdLst/>
                <a:ahLst/>
                <a:cxnLst/>
                <a:rect l="l" t="t" r="r" b="b"/>
                <a:pathLst>
                  <a:path w="5155007" h="1410304">
                    <a:moveTo>
                      <a:pt x="0" y="0"/>
                    </a:moveTo>
                    <a:lnTo>
                      <a:pt x="5155007" y="0"/>
                    </a:lnTo>
                    <a:lnTo>
                      <a:pt x="5155007" y="1410304"/>
                    </a:lnTo>
                    <a:lnTo>
                      <a:pt x="0" y="14103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DFF">
                      <a:alpha val="100000"/>
                    </a:srgbClr>
                  </a:gs>
                  <a:gs pos="100000">
                    <a:srgbClr val="F8FDFF">
                      <a:alpha val="0"/>
                    </a:srgbClr>
                  </a:gs>
                </a:gsLst>
                <a:lin ang="54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5155007" cy="1419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8"/>
                  </a:lnSpc>
                </a:pPr>
                <a:endParaRPr/>
              </a:p>
            </p:txBody>
          </p:sp>
        </p:grpSp>
      </p:grpSp>
      <p:sp>
        <p:nvSpPr>
          <p:cNvPr id="12" name="Freeform 12"/>
          <p:cNvSpPr/>
          <p:nvPr/>
        </p:nvSpPr>
        <p:spPr>
          <a:xfrm>
            <a:off x="6467595" y="1769774"/>
            <a:ext cx="1041906" cy="1211519"/>
          </a:xfrm>
          <a:custGeom>
            <a:avLst/>
            <a:gdLst/>
            <a:ahLst/>
            <a:cxnLst/>
            <a:rect l="l" t="t" r="r" b="b"/>
            <a:pathLst>
              <a:path w="1041906" h="1211519">
                <a:moveTo>
                  <a:pt x="0" y="0"/>
                </a:moveTo>
                <a:lnTo>
                  <a:pt x="1041906" y="0"/>
                </a:lnTo>
                <a:lnTo>
                  <a:pt x="1041906" y="1211519"/>
                </a:lnTo>
                <a:lnTo>
                  <a:pt x="0" y="12115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8397965" y="9328036"/>
            <a:ext cx="1041906" cy="1211519"/>
          </a:xfrm>
          <a:custGeom>
            <a:avLst/>
            <a:gdLst/>
            <a:ahLst/>
            <a:cxnLst/>
            <a:rect l="l" t="t" r="r" b="b"/>
            <a:pathLst>
              <a:path w="1041906" h="1211519">
                <a:moveTo>
                  <a:pt x="0" y="0"/>
                </a:moveTo>
                <a:lnTo>
                  <a:pt x="1041906" y="0"/>
                </a:lnTo>
                <a:lnTo>
                  <a:pt x="1041906" y="1211519"/>
                </a:lnTo>
                <a:lnTo>
                  <a:pt x="0" y="12115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738937" y="4230944"/>
            <a:ext cx="6993322" cy="727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7"/>
              </a:lnSpc>
            </a:pPr>
            <a:r>
              <a:rPr lang="en-US" sz="4372" spc="-17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Capaian Pembelajaran (CP)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38937" y="3394187"/>
            <a:ext cx="5274813" cy="718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78"/>
              </a:lnSpc>
            </a:pPr>
            <a:r>
              <a:rPr lang="en-US" sz="4402" b="1" spc="-17">
                <a:solidFill>
                  <a:srgbClr val="00000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Memahami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07238" y="5548367"/>
            <a:ext cx="7136762" cy="25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1"/>
              </a:lnSpc>
            </a:pPr>
            <a:r>
              <a:rPr lang="en-US" sz="152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Definisi, Struktur, dan Komponen Utama CP dalam Kurikulum Merdeka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25508" y="1741199"/>
            <a:ext cx="2903903" cy="25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81"/>
              </a:lnSpc>
            </a:pPr>
            <a:r>
              <a:rPr lang="en-US" sz="152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Apa Itu CP?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38937" y="6657975"/>
            <a:ext cx="5274813" cy="1247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4"/>
              </a:lnSpc>
            </a:pPr>
            <a:r>
              <a:rPr lang="en-US" sz="151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Capaian Pembelajaran (CP) adalah kompetensi dan karakter yang ingin dicapai setelah menyelesaikan pembelajaran dalam kurun waktu tertentu, sebagai acuan utama dalam menyusun perangkat ajar di Kurikulum Merdeka.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25508" y="2449577"/>
            <a:ext cx="5546335" cy="1247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4"/>
              </a:lnSpc>
            </a:pPr>
            <a:r>
              <a:rPr lang="en-US" sz="151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CP disusun per fase (bukan per kelas), mencakup Fase A hingga Fase F. Setiap fase menggambarkan kompetensi esensial yang harus dikuasai peserta didik, memberikan fleksibilitas bagi guru untuk menyesuaikan pembelajaran dengan kebutuhan dan kondisi sekolah masing-masing.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725508" y="5548367"/>
            <a:ext cx="5546335" cy="1495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4"/>
              </a:lnSpc>
            </a:pPr>
            <a:r>
              <a:rPr lang="en-US" sz="151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Komponen utama CP meliputi: (1) Rasional mata pelajaran, (2) Tujuan mata pelajaran, (3) Karakteristik mata pelajaran, (4) Capaian per fase, dan (5) Elemen dan sub-elemen kompetensi. Pemahaman mendalam terhadap CP menjadi landasan penyusunan ATP yang efektif dan kontekstual.</a:t>
            </a:r>
          </a:p>
        </p:txBody>
      </p:sp>
      <p:sp>
        <p:nvSpPr>
          <p:cNvPr id="21" name="Freeform 21"/>
          <p:cNvSpPr/>
          <p:nvPr/>
        </p:nvSpPr>
        <p:spPr>
          <a:xfrm rot="-9433839">
            <a:off x="16881581" y="4794672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5"/>
                </a:lnTo>
                <a:lnTo>
                  <a:pt x="0" y="9242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-794093" y="8517788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4"/>
                </a:lnTo>
                <a:lnTo>
                  <a:pt x="0" y="9242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2583347" cy="556079"/>
            <a:chOff x="0" y="0"/>
            <a:chExt cx="3444463" cy="741439"/>
          </a:xfrm>
        </p:grpSpPr>
        <p:sp>
          <p:nvSpPr>
            <p:cNvPr id="3" name="TextBox 3"/>
            <p:cNvSpPr txBox="1"/>
            <p:nvPr/>
          </p:nvSpPr>
          <p:spPr>
            <a:xfrm>
              <a:off x="734986" y="12198"/>
              <a:ext cx="2709477" cy="603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36"/>
                </a:lnSpc>
              </a:pPr>
              <a:r>
                <a:rPr lang="en-US" sz="149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MGMP TIK</a:t>
              </a:r>
            </a:p>
            <a:p>
              <a:pPr marL="0" lvl="0" indent="0" algn="l">
                <a:lnSpc>
                  <a:spcPts val="1736"/>
                </a:lnSpc>
              </a:pPr>
              <a:endParaRPr lang="en-US" sz="149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63494" cy="741439"/>
            </a:xfrm>
            <a:custGeom>
              <a:avLst/>
              <a:gdLst/>
              <a:ahLst/>
              <a:cxnLst/>
              <a:rect l="l" t="t" r="r" b="b"/>
              <a:pathLst>
                <a:path w="563494" h="741439">
                  <a:moveTo>
                    <a:pt x="0" y="0"/>
                  </a:moveTo>
                  <a:lnTo>
                    <a:pt x="563494" y="0"/>
                  </a:lnTo>
                  <a:lnTo>
                    <a:pt x="563494" y="741439"/>
                  </a:lnTo>
                  <a:lnTo>
                    <a:pt x="0" y="74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514350" y="3086100"/>
            <a:ext cx="22701749" cy="7200900"/>
            <a:chOff x="0" y="0"/>
            <a:chExt cx="30268998" cy="9601200"/>
          </a:xfrm>
        </p:grpSpPr>
        <p:sp>
          <p:nvSpPr>
            <p:cNvPr id="6" name="Freeform 6"/>
            <p:cNvSpPr/>
            <p:nvPr/>
          </p:nvSpPr>
          <p:spPr>
            <a:xfrm>
              <a:off x="68580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0725222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076381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6097223" cy="7139665"/>
              <a:chOff x="0" y="0"/>
              <a:chExt cx="5155007" cy="1410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155007" cy="1410304"/>
              </a:xfrm>
              <a:custGeom>
                <a:avLst/>
                <a:gdLst/>
                <a:ahLst/>
                <a:cxnLst/>
                <a:rect l="l" t="t" r="r" b="b"/>
                <a:pathLst>
                  <a:path w="5155007" h="1410304">
                    <a:moveTo>
                      <a:pt x="0" y="0"/>
                    </a:moveTo>
                    <a:lnTo>
                      <a:pt x="5155007" y="0"/>
                    </a:lnTo>
                    <a:lnTo>
                      <a:pt x="5155007" y="1410304"/>
                    </a:lnTo>
                    <a:lnTo>
                      <a:pt x="0" y="14103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DFF">
                      <a:alpha val="100000"/>
                    </a:srgbClr>
                  </a:gs>
                  <a:gs pos="100000">
                    <a:srgbClr val="F8FDFF">
                      <a:alpha val="0"/>
                    </a:srgbClr>
                  </a:gs>
                </a:gsLst>
                <a:lin ang="54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5155007" cy="1419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8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738937" y="6414603"/>
            <a:ext cx="7584796" cy="2341861"/>
            <a:chOff x="0" y="0"/>
            <a:chExt cx="1997642" cy="6167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97642" cy="616786"/>
            </a:xfrm>
            <a:custGeom>
              <a:avLst/>
              <a:gdLst/>
              <a:ahLst/>
              <a:cxnLst/>
              <a:rect l="l" t="t" r="r" b="b"/>
              <a:pathLst>
                <a:path w="1997642" h="616786">
                  <a:moveTo>
                    <a:pt x="30621" y="0"/>
                  </a:moveTo>
                  <a:lnTo>
                    <a:pt x="1967020" y="0"/>
                  </a:lnTo>
                  <a:cubicBezTo>
                    <a:pt x="1983932" y="0"/>
                    <a:pt x="1997642" y="13710"/>
                    <a:pt x="1997642" y="30621"/>
                  </a:cubicBezTo>
                  <a:lnTo>
                    <a:pt x="1997642" y="586165"/>
                  </a:lnTo>
                  <a:cubicBezTo>
                    <a:pt x="1997642" y="603077"/>
                    <a:pt x="1983932" y="616786"/>
                    <a:pt x="1967020" y="616786"/>
                  </a:cubicBezTo>
                  <a:lnTo>
                    <a:pt x="30621" y="616786"/>
                  </a:lnTo>
                  <a:cubicBezTo>
                    <a:pt x="13710" y="616786"/>
                    <a:pt x="0" y="603077"/>
                    <a:pt x="0" y="586165"/>
                  </a:cubicBezTo>
                  <a:lnTo>
                    <a:pt x="0" y="30621"/>
                  </a:lnTo>
                  <a:cubicBezTo>
                    <a:pt x="0" y="13710"/>
                    <a:pt x="13710" y="0"/>
                    <a:pt x="30621" y="0"/>
                  </a:cubicBezTo>
                  <a:close/>
                </a:path>
              </a:pathLst>
            </a:custGeom>
            <a:solidFill>
              <a:srgbClr val="0466C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997642" cy="6263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88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38937" y="3516210"/>
            <a:ext cx="5800835" cy="187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81"/>
              </a:lnSpc>
            </a:pPr>
            <a:r>
              <a:rPr lang="en-US" sz="6328" spc="-25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Mata Pelajaran TIK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38937" y="2650878"/>
            <a:ext cx="7949422" cy="106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26"/>
              </a:lnSpc>
            </a:pPr>
            <a:r>
              <a:rPr lang="en-US" sz="6371" b="1" spc="-25">
                <a:solidFill>
                  <a:srgbClr val="00000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Analisis CP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393854" y="2794720"/>
            <a:ext cx="5670826" cy="761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7"/>
              </a:lnSpc>
            </a:pPr>
            <a:r>
              <a:rPr lang="en-US" sz="227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Identifikasi Elemen CP dan Kompetensi Siswa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18760" y="4023183"/>
            <a:ext cx="6238120" cy="1037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54"/>
              </a:lnSpc>
            </a:pPr>
            <a:r>
              <a:rPr lang="en-US" sz="158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CP TIK mencakup elemen: Berpikir Komputasional, Teknologi Informasi &amp; Komunikasi, Sistem Komputer, Jaringan &amp; Internet, serta Dampak Sosial Informatika. Setiap elemen memuat kompetensi spesifik yang wajib dikuasai peserta didik.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76731" y="6807210"/>
            <a:ext cx="6709208" cy="1294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54"/>
              </a:lnSpc>
            </a:pPr>
            <a:r>
              <a:rPr lang="en-US" sz="158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Langkah analisis CP: (1) Baca dan pahami narasi CP secara utuh, (2) Identifikasi kata kerja operasional sebagai indikator kompetensi, (3) Petakan konten/materi pendukung setiap elemen, (4) Tentukan tingkat kedalaman kompetensi per fase, (5) Sesuaikan dengan konteks dan kondisi sekolah masing-masing.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218760" y="6084730"/>
            <a:ext cx="6422776" cy="5161961"/>
            <a:chOff x="0" y="0"/>
            <a:chExt cx="995056" cy="79972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95056" cy="799723"/>
            </a:xfrm>
            <a:custGeom>
              <a:avLst/>
              <a:gdLst/>
              <a:ahLst/>
              <a:cxnLst/>
              <a:rect l="l" t="t" r="r" b="b"/>
              <a:pathLst>
                <a:path w="995056" h="799723">
                  <a:moveTo>
                    <a:pt x="60269" y="0"/>
                  </a:moveTo>
                  <a:lnTo>
                    <a:pt x="934787" y="0"/>
                  </a:lnTo>
                  <a:cubicBezTo>
                    <a:pt x="950771" y="0"/>
                    <a:pt x="966101" y="6350"/>
                    <a:pt x="977404" y="17652"/>
                  </a:cubicBezTo>
                  <a:cubicBezTo>
                    <a:pt x="988706" y="28955"/>
                    <a:pt x="995056" y="44285"/>
                    <a:pt x="995056" y="60269"/>
                  </a:cubicBezTo>
                  <a:lnTo>
                    <a:pt x="995056" y="739454"/>
                  </a:lnTo>
                  <a:cubicBezTo>
                    <a:pt x="995056" y="755438"/>
                    <a:pt x="988706" y="770768"/>
                    <a:pt x="977404" y="782070"/>
                  </a:cubicBezTo>
                  <a:cubicBezTo>
                    <a:pt x="966101" y="793373"/>
                    <a:pt x="950771" y="799723"/>
                    <a:pt x="934787" y="799723"/>
                  </a:cubicBezTo>
                  <a:lnTo>
                    <a:pt x="60269" y="799723"/>
                  </a:lnTo>
                  <a:cubicBezTo>
                    <a:pt x="44285" y="799723"/>
                    <a:pt x="28955" y="793373"/>
                    <a:pt x="17652" y="782070"/>
                  </a:cubicBezTo>
                  <a:cubicBezTo>
                    <a:pt x="6350" y="770768"/>
                    <a:pt x="0" y="755438"/>
                    <a:pt x="0" y="739454"/>
                  </a:cubicBezTo>
                  <a:lnTo>
                    <a:pt x="0" y="60269"/>
                  </a:lnTo>
                  <a:cubicBezTo>
                    <a:pt x="0" y="44285"/>
                    <a:pt x="6350" y="28955"/>
                    <a:pt x="17652" y="17652"/>
                  </a:cubicBezTo>
                  <a:cubicBezTo>
                    <a:pt x="28955" y="6350"/>
                    <a:pt x="44285" y="0"/>
                    <a:pt x="60269" y="0"/>
                  </a:cubicBezTo>
                  <a:close/>
                </a:path>
              </a:pathLst>
            </a:custGeom>
            <a:blipFill>
              <a:blip r:embed="rId6"/>
              <a:stretch>
                <a:fillRect t="-81" b="-81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7844033" y="700980"/>
            <a:ext cx="1041906" cy="1211519"/>
          </a:xfrm>
          <a:custGeom>
            <a:avLst/>
            <a:gdLst/>
            <a:ahLst/>
            <a:cxnLst/>
            <a:rect l="l" t="t" r="r" b="b"/>
            <a:pathLst>
              <a:path w="1041906" h="1211519">
                <a:moveTo>
                  <a:pt x="0" y="0"/>
                </a:moveTo>
                <a:lnTo>
                  <a:pt x="1041906" y="0"/>
                </a:lnTo>
                <a:lnTo>
                  <a:pt x="1041906" y="1211519"/>
                </a:lnTo>
                <a:lnTo>
                  <a:pt x="0" y="12115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4933895" y="8063909"/>
            <a:ext cx="2707638" cy="1041906"/>
            <a:chOff x="0" y="0"/>
            <a:chExt cx="3610184" cy="1389209"/>
          </a:xfrm>
        </p:grpSpPr>
        <p:sp>
          <p:nvSpPr>
            <p:cNvPr id="24" name="Freeform 24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 rot="-9433839">
            <a:off x="15579163" y="701358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5"/>
                </a:lnTo>
                <a:lnTo>
                  <a:pt x="0" y="9242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308108">
            <a:off x="-1062373" y="5818288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4"/>
                </a:lnTo>
                <a:lnTo>
                  <a:pt x="0" y="9242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4350" y="3086100"/>
            <a:ext cx="22701749" cy="7200900"/>
            <a:chOff x="0" y="0"/>
            <a:chExt cx="30268998" cy="9601200"/>
          </a:xfrm>
        </p:grpSpPr>
        <p:sp>
          <p:nvSpPr>
            <p:cNvPr id="3" name="Freeform 3"/>
            <p:cNvSpPr/>
            <p:nvPr/>
          </p:nvSpPr>
          <p:spPr>
            <a:xfrm>
              <a:off x="68580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0725222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2076381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7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26097223" cy="7139665"/>
              <a:chOff x="0" y="0"/>
              <a:chExt cx="5155007" cy="141030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155007" cy="1410304"/>
              </a:xfrm>
              <a:custGeom>
                <a:avLst/>
                <a:gdLst/>
                <a:ahLst/>
                <a:cxnLst/>
                <a:rect l="l" t="t" r="r" b="b"/>
                <a:pathLst>
                  <a:path w="5155007" h="1410304">
                    <a:moveTo>
                      <a:pt x="0" y="0"/>
                    </a:moveTo>
                    <a:lnTo>
                      <a:pt x="5155007" y="0"/>
                    </a:lnTo>
                    <a:lnTo>
                      <a:pt x="5155007" y="1410304"/>
                    </a:lnTo>
                    <a:lnTo>
                      <a:pt x="0" y="14103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DFF">
                      <a:alpha val="100000"/>
                    </a:srgbClr>
                  </a:gs>
                  <a:gs pos="100000">
                    <a:srgbClr val="F8FDFF">
                      <a:alpha val="0"/>
                    </a:srgbClr>
                  </a:gs>
                </a:gsLst>
                <a:lin ang="5400000"/>
              </a:gra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9525"/>
                <a:ext cx="5155007" cy="1419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8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0" y="-1700746"/>
            <a:ext cx="18288000" cy="8064602"/>
            <a:chOff x="0" y="0"/>
            <a:chExt cx="4816593" cy="21240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2124010"/>
            </a:xfrm>
            <a:custGeom>
              <a:avLst/>
              <a:gdLst/>
              <a:ahLst/>
              <a:cxnLst/>
              <a:rect l="l" t="t" r="r" b="b"/>
              <a:pathLst>
                <a:path w="4816592" h="2124010">
                  <a:moveTo>
                    <a:pt x="39370" y="0"/>
                  </a:moveTo>
                  <a:lnTo>
                    <a:pt x="4777222" y="0"/>
                  </a:lnTo>
                  <a:cubicBezTo>
                    <a:pt x="4787664" y="0"/>
                    <a:pt x="4797678" y="4148"/>
                    <a:pt x="4805061" y="11531"/>
                  </a:cubicBezTo>
                  <a:cubicBezTo>
                    <a:pt x="4812445" y="18915"/>
                    <a:pt x="4816592" y="28928"/>
                    <a:pt x="4816592" y="39370"/>
                  </a:cubicBezTo>
                  <a:lnTo>
                    <a:pt x="4816592" y="2084640"/>
                  </a:lnTo>
                  <a:cubicBezTo>
                    <a:pt x="4816592" y="2106384"/>
                    <a:pt x="4798966" y="2124010"/>
                    <a:pt x="4777222" y="2124010"/>
                  </a:cubicBezTo>
                  <a:lnTo>
                    <a:pt x="39370" y="2124010"/>
                  </a:lnTo>
                  <a:cubicBezTo>
                    <a:pt x="28928" y="2124010"/>
                    <a:pt x="18915" y="2119863"/>
                    <a:pt x="11531" y="2112479"/>
                  </a:cubicBezTo>
                  <a:cubicBezTo>
                    <a:pt x="4148" y="2105096"/>
                    <a:pt x="0" y="2095082"/>
                    <a:pt x="0" y="2084640"/>
                  </a:cubicBezTo>
                  <a:lnTo>
                    <a:pt x="0" y="39370"/>
                  </a:lnTo>
                  <a:cubicBezTo>
                    <a:pt x="0" y="17627"/>
                    <a:pt x="17627" y="0"/>
                    <a:pt x="39370" y="0"/>
                  </a:cubicBezTo>
                  <a:close/>
                </a:path>
              </a:pathLst>
            </a:custGeom>
            <a:solidFill>
              <a:srgbClr val="0466C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4816593" cy="2133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88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1028700"/>
            <a:ext cx="2583347" cy="556079"/>
            <a:chOff x="0" y="0"/>
            <a:chExt cx="3444463" cy="741439"/>
          </a:xfrm>
        </p:grpSpPr>
        <p:sp>
          <p:nvSpPr>
            <p:cNvPr id="13" name="TextBox 13"/>
            <p:cNvSpPr txBox="1"/>
            <p:nvPr/>
          </p:nvSpPr>
          <p:spPr>
            <a:xfrm>
              <a:off x="734986" y="21723"/>
              <a:ext cx="2709477" cy="236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391"/>
                </a:lnSpc>
              </a:pPr>
              <a:r>
                <a:rPr lang="en-US" sz="12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MGMP TIK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63494" cy="741439"/>
            </a:xfrm>
            <a:custGeom>
              <a:avLst/>
              <a:gdLst/>
              <a:ahLst/>
              <a:cxnLst/>
              <a:rect l="l" t="t" r="r" b="b"/>
              <a:pathLst>
                <a:path w="563494" h="741439">
                  <a:moveTo>
                    <a:pt x="0" y="0"/>
                  </a:moveTo>
                  <a:lnTo>
                    <a:pt x="563494" y="0"/>
                  </a:lnTo>
                  <a:lnTo>
                    <a:pt x="563494" y="741439"/>
                  </a:lnTo>
                  <a:lnTo>
                    <a:pt x="0" y="74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738937" y="3535260"/>
            <a:ext cx="7109609" cy="79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61"/>
              </a:lnSpc>
            </a:pPr>
            <a:r>
              <a:rPr lang="en-US" sz="4770" spc="-19">
                <a:solidFill>
                  <a:srgbClr val="F8FDFF"/>
                </a:solidFill>
                <a:latin typeface="Agrandir"/>
                <a:ea typeface="Agrandir"/>
                <a:cs typeface="Agrandir"/>
                <a:sym typeface="Agrandir"/>
              </a:rPr>
              <a:t>Alur Tujuan Pembelajaran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38937" y="2698503"/>
            <a:ext cx="5404854" cy="77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94"/>
              </a:lnSpc>
            </a:pPr>
            <a:r>
              <a:rPr lang="en-US" sz="4802" b="1" spc="-19">
                <a:solidFill>
                  <a:srgbClr val="F8FD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Menyusun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07238" y="4843158"/>
            <a:ext cx="8067061" cy="362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48"/>
              </a:lnSpc>
            </a:pPr>
            <a:r>
              <a:rPr lang="en-US" sz="2191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Prinsip Penyusunan &amp; Langkah-Langkah Sistematis ATP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234060" y="2514403"/>
            <a:ext cx="6025240" cy="4759186"/>
            <a:chOff x="0" y="0"/>
            <a:chExt cx="933467" cy="73732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33467" cy="737322"/>
            </a:xfrm>
            <a:custGeom>
              <a:avLst/>
              <a:gdLst/>
              <a:ahLst/>
              <a:cxnLst/>
              <a:rect l="l" t="t" r="r" b="b"/>
              <a:pathLst>
                <a:path w="933467" h="737322">
                  <a:moveTo>
                    <a:pt x="64246" y="0"/>
                  </a:moveTo>
                  <a:lnTo>
                    <a:pt x="869222" y="0"/>
                  </a:lnTo>
                  <a:cubicBezTo>
                    <a:pt x="904703" y="0"/>
                    <a:pt x="933467" y="28764"/>
                    <a:pt x="933467" y="64246"/>
                  </a:cubicBezTo>
                  <a:lnTo>
                    <a:pt x="933467" y="673077"/>
                  </a:lnTo>
                  <a:cubicBezTo>
                    <a:pt x="933467" y="690116"/>
                    <a:pt x="926699" y="706457"/>
                    <a:pt x="914650" y="718505"/>
                  </a:cubicBezTo>
                  <a:cubicBezTo>
                    <a:pt x="902602" y="730554"/>
                    <a:pt x="886261" y="737322"/>
                    <a:pt x="869222" y="737322"/>
                  </a:cubicBezTo>
                  <a:lnTo>
                    <a:pt x="64246" y="737322"/>
                  </a:lnTo>
                  <a:cubicBezTo>
                    <a:pt x="28764" y="737322"/>
                    <a:pt x="0" y="708559"/>
                    <a:pt x="0" y="673077"/>
                  </a:cubicBezTo>
                  <a:lnTo>
                    <a:pt x="0" y="64246"/>
                  </a:lnTo>
                  <a:cubicBezTo>
                    <a:pt x="0" y="28764"/>
                    <a:pt x="28764" y="0"/>
                    <a:pt x="64246" y="0"/>
                  </a:cubicBezTo>
                  <a:close/>
                </a:path>
              </a:pathLst>
            </a:custGeom>
            <a:blipFill>
              <a:blip r:embed="rId6"/>
              <a:stretch>
                <a:fillRect t="-87" b="-87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1234060" y="7824057"/>
            <a:ext cx="6025240" cy="1203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46"/>
              </a:lnSpc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Langkah Menyusun ATP:</a:t>
            </a:r>
          </a:p>
          <a:p>
            <a:pPr marL="273472" lvl="1" indent="-136736" algn="l">
              <a:lnSpc>
                <a:spcPts val="1646"/>
              </a:lnSpc>
              <a:buAutoNum type="arabicPeriod"/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Analisis CP per fase</a:t>
            </a:r>
          </a:p>
          <a:p>
            <a:pPr marL="273472" lvl="1" indent="-136736" algn="l">
              <a:lnSpc>
                <a:spcPts val="1646"/>
              </a:lnSpc>
              <a:buAutoNum type="arabicPeriod"/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Identifikasi elemen &amp; tujuan</a:t>
            </a:r>
          </a:p>
          <a:p>
            <a:pPr marL="273472" lvl="1" indent="-136736" algn="l">
              <a:lnSpc>
                <a:spcPts val="1646"/>
              </a:lnSpc>
              <a:buAutoNum type="arabicPeriod"/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Urutkan tujuan pembelajaran</a:t>
            </a:r>
          </a:p>
          <a:p>
            <a:pPr marL="273472" lvl="1" indent="-136736" algn="l">
              <a:lnSpc>
                <a:spcPts val="1646"/>
              </a:lnSpc>
              <a:buAutoNum type="arabicPeriod"/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Tentukan alokasi waktu</a:t>
            </a:r>
          </a:p>
          <a:p>
            <a:pPr marL="273472" lvl="1" indent="-136736" algn="l">
              <a:lnSpc>
                <a:spcPts val="1646"/>
              </a:lnSpc>
              <a:buAutoNum type="arabicPeriod"/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Sesuaikan kondisi sekolah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38937" y="7033489"/>
            <a:ext cx="6633723" cy="1003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46"/>
              </a:lnSpc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Prinsip Penyusunan ATP:</a:t>
            </a:r>
          </a:p>
          <a:p>
            <a:pPr marL="0" lvl="0" indent="0" algn="l">
              <a:lnSpc>
                <a:spcPts val="1646"/>
              </a:lnSpc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Berbasis CP yang berlaku</a:t>
            </a:r>
          </a:p>
          <a:p>
            <a:pPr marL="0" lvl="0" indent="0" algn="l">
              <a:lnSpc>
                <a:spcPts val="1646"/>
              </a:lnSpc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Berurutan &amp; logis</a:t>
            </a:r>
          </a:p>
          <a:p>
            <a:pPr marL="0" lvl="0" indent="0" algn="l">
              <a:lnSpc>
                <a:spcPts val="1646"/>
              </a:lnSpc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Kontekstual sesuai sekolah</a:t>
            </a:r>
          </a:p>
          <a:p>
            <a:pPr marL="0" lvl="0" indent="0" algn="l">
              <a:lnSpc>
                <a:spcPts val="1646"/>
              </a:lnSpc>
            </a:pPr>
            <a:r>
              <a:rPr lang="en-US" sz="12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Fleksibel &amp; terukur</a:t>
            </a:r>
          </a:p>
        </p:txBody>
      </p:sp>
      <p:sp>
        <p:nvSpPr>
          <p:cNvPr id="22" name="Freeform 22"/>
          <p:cNvSpPr/>
          <p:nvPr/>
        </p:nvSpPr>
        <p:spPr>
          <a:xfrm>
            <a:off x="7844033" y="700980"/>
            <a:ext cx="1041906" cy="1211519"/>
          </a:xfrm>
          <a:custGeom>
            <a:avLst/>
            <a:gdLst/>
            <a:ahLst/>
            <a:cxnLst/>
            <a:rect l="l" t="t" r="r" b="b"/>
            <a:pathLst>
              <a:path w="1041906" h="1211519">
                <a:moveTo>
                  <a:pt x="0" y="0"/>
                </a:moveTo>
                <a:lnTo>
                  <a:pt x="1041906" y="0"/>
                </a:lnTo>
                <a:lnTo>
                  <a:pt x="1041906" y="1211519"/>
                </a:lnTo>
                <a:lnTo>
                  <a:pt x="0" y="12115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9433839">
            <a:off x="14887704" y="1890667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7" y="0"/>
                </a:lnTo>
                <a:lnTo>
                  <a:pt x="2124747" y="924265"/>
                </a:lnTo>
                <a:lnTo>
                  <a:pt x="0" y="9242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9142893">
            <a:off x="4651275" y="9824868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4"/>
                </a:lnTo>
                <a:lnTo>
                  <a:pt x="0" y="9242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-634209" y="8631269"/>
            <a:ext cx="2707638" cy="1041906"/>
            <a:chOff x="0" y="0"/>
            <a:chExt cx="3610184" cy="1389209"/>
          </a:xfrm>
        </p:grpSpPr>
        <p:sp>
          <p:nvSpPr>
            <p:cNvPr id="26" name="Freeform 26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2583347" cy="556079"/>
            <a:chOff x="0" y="0"/>
            <a:chExt cx="3444463" cy="741439"/>
          </a:xfrm>
        </p:grpSpPr>
        <p:sp>
          <p:nvSpPr>
            <p:cNvPr id="3" name="TextBox 3"/>
            <p:cNvSpPr txBox="1"/>
            <p:nvPr/>
          </p:nvSpPr>
          <p:spPr>
            <a:xfrm>
              <a:off x="734986" y="12198"/>
              <a:ext cx="2709477" cy="629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57"/>
                </a:lnSpc>
              </a:pPr>
              <a:r>
                <a:rPr lang="en-US" sz="16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MGMP TIK</a:t>
              </a:r>
            </a:p>
            <a:p>
              <a:pPr marL="0" lvl="0" indent="0" algn="l">
                <a:lnSpc>
                  <a:spcPts val="1857"/>
                </a:lnSpc>
              </a:pPr>
              <a:endPara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63494" cy="741439"/>
            </a:xfrm>
            <a:custGeom>
              <a:avLst/>
              <a:gdLst/>
              <a:ahLst/>
              <a:cxnLst/>
              <a:rect l="l" t="t" r="r" b="b"/>
              <a:pathLst>
                <a:path w="563494" h="741439">
                  <a:moveTo>
                    <a:pt x="0" y="0"/>
                  </a:moveTo>
                  <a:lnTo>
                    <a:pt x="563494" y="0"/>
                  </a:lnTo>
                  <a:lnTo>
                    <a:pt x="563494" y="741439"/>
                  </a:lnTo>
                  <a:lnTo>
                    <a:pt x="0" y="74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514350" y="3086100"/>
            <a:ext cx="22701749" cy="7200900"/>
            <a:chOff x="0" y="0"/>
            <a:chExt cx="30268998" cy="9601200"/>
          </a:xfrm>
        </p:grpSpPr>
        <p:sp>
          <p:nvSpPr>
            <p:cNvPr id="6" name="Freeform 6"/>
            <p:cNvSpPr/>
            <p:nvPr/>
          </p:nvSpPr>
          <p:spPr>
            <a:xfrm>
              <a:off x="68580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0725222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076381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6097223" cy="7139665"/>
              <a:chOff x="0" y="0"/>
              <a:chExt cx="5155007" cy="1410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155007" cy="1410304"/>
              </a:xfrm>
              <a:custGeom>
                <a:avLst/>
                <a:gdLst/>
                <a:ahLst/>
                <a:cxnLst/>
                <a:rect l="l" t="t" r="r" b="b"/>
                <a:pathLst>
                  <a:path w="5155007" h="1410304">
                    <a:moveTo>
                      <a:pt x="0" y="0"/>
                    </a:moveTo>
                    <a:lnTo>
                      <a:pt x="5155007" y="0"/>
                    </a:lnTo>
                    <a:lnTo>
                      <a:pt x="5155007" y="1410304"/>
                    </a:lnTo>
                    <a:lnTo>
                      <a:pt x="0" y="14103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DFF">
                      <a:alpha val="100000"/>
                    </a:srgbClr>
                  </a:gs>
                  <a:gs pos="100000">
                    <a:srgbClr val="F8FDFF">
                      <a:alpha val="0"/>
                    </a:srgbClr>
                  </a:gs>
                </a:gsLst>
                <a:lin ang="54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5155007" cy="1419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8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5167684" y="-326669"/>
            <a:ext cx="4059918" cy="405991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BFDB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88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514350" y="6756719"/>
            <a:ext cx="4759302" cy="2249206"/>
            <a:chOff x="0" y="0"/>
            <a:chExt cx="1940983" cy="9172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40983" cy="917293"/>
            </a:xfrm>
            <a:custGeom>
              <a:avLst/>
              <a:gdLst/>
              <a:ahLst/>
              <a:cxnLst/>
              <a:rect l="l" t="t" r="r" b="b"/>
              <a:pathLst>
                <a:path w="1940983" h="917293">
                  <a:moveTo>
                    <a:pt x="50427" y="0"/>
                  </a:moveTo>
                  <a:lnTo>
                    <a:pt x="1890556" y="0"/>
                  </a:lnTo>
                  <a:cubicBezTo>
                    <a:pt x="1903930" y="0"/>
                    <a:pt x="1916756" y="5313"/>
                    <a:pt x="1926213" y="14770"/>
                  </a:cubicBezTo>
                  <a:cubicBezTo>
                    <a:pt x="1935670" y="24227"/>
                    <a:pt x="1940983" y="37053"/>
                    <a:pt x="1940983" y="50427"/>
                  </a:cubicBezTo>
                  <a:lnTo>
                    <a:pt x="1940983" y="866865"/>
                  </a:lnTo>
                  <a:cubicBezTo>
                    <a:pt x="1940983" y="894715"/>
                    <a:pt x="1918406" y="917293"/>
                    <a:pt x="1890556" y="917293"/>
                  </a:cubicBezTo>
                  <a:lnTo>
                    <a:pt x="50427" y="917293"/>
                  </a:lnTo>
                  <a:cubicBezTo>
                    <a:pt x="37053" y="917293"/>
                    <a:pt x="24227" y="911980"/>
                    <a:pt x="14770" y="902523"/>
                  </a:cubicBezTo>
                  <a:cubicBezTo>
                    <a:pt x="5313" y="893066"/>
                    <a:pt x="0" y="880239"/>
                    <a:pt x="0" y="866865"/>
                  </a:cubicBezTo>
                  <a:lnTo>
                    <a:pt x="0" y="50427"/>
                  </a:lnTo>
                  <a:cubicBezTo>
                    <a:pt x="0" y="37053"/>
                    <a:pt x="5313" y="24227"/>
                    <a:pt x="14770" y="14770"/>
                  </a:cubicBezTo>
                  <a:cubicBezTo>
                    <a:pt x="24227" y="5313"/>
                    <a:pt x="37053" y="0"/>
                    <a:pt x="50427" y="0"/>
                  </a:cubicBezTo>
                  <a:close/>
                </a:path>
              </a:pathLst>
            </a:custGeom>
            <a:blipFill>
              <a:blip r:embed="rId6"/>
              <a:stretch>
                <a:fillRect l="-544" r="-544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4866266" y="6756719"/>
            <a:ext cx="2859028" cy="2249206"/>
            <a:chOff x="0" y="0"/>
            <a:chExt cx="1165996" cy="9172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65996" cy="917293"/>
            </a:xfrm>
            <a:custGeom>
              <a:avLst/>
              <a:gdLst/>
              <a:ahLst/>
              <a:cxnLst/>
              <a:rect l="l" t="t" r="r" b="b"/>
              <a:pathLst>
                <a:path w="1165996" h="917293">
                  <a:moveTo>
                    <a:pt x="83944" y="0"/>
                  </a:moveTo>
                  <a:lnTo>
                    <a:pt x="1082051" y="0"/>
                  </a:lnTo>
                  <a:cubicBezTo>
                    <a:pt x="1128413" y="0"/>
                    <a:pt x="1165996" y="37583"/>
                    <a:pt x="1165996" y="83944"/>
                  </a:cubicBezTo>
                  <a:lnTo>
                    <a:pt x="1165996" y="833348"/>
                  </a:lnTo>
                  <a:cubicBezTo>
                    <a:pt x="1165996" y="879709"/>
                    <a:pt x="1128413" y="917293"/>
                    <a:pt x="1082051" y="917293"/>
                  </a:cubicBezTo>
                  <a:lnTo>
                    <a:pt x="83944" y="917293"/>
                  </a:lnTo>
                  <a:cubicBezTo>
                    <a:pt x="37583" y="917293"/>
                    <a:pt x="0" y="879709"/>
                    <a:pt x="0" y="833348"/>
                  </a:cubicBezTo>
                  <a:lnTo>
                    <a:pt x="0" y="83944"/>
                  </a:lnTo>
                  <a:cubicBezTo>
                    <a:pt x="0" y="37583"/>
                    <a:pt x="37583" y="0"/>
                    <a:pt x="83944" y="0"/>
                  </a:cubicBezTo>
                  <a:close/>
                </a:path>
              </a:pathLst>
            </a:custGeom>
            <a:blipFill>
              <a:blip r:embed="rId7"/>
              <a:stretch>
                <a:fillRect l="-429" r="-429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0251170" y="1748224"/>
            <a:ext cx="9849319" cy="5246370"/>
            <a:chOff x="0" y="0"/>
            <a:chExt cx="1311335" cy="698500"/>
          </a:xfrm>
        </p:grpSpPr>
        <p:sp>
          <p:nvSpPr>
            <p:cNvPr id="20" name="Freeform 20"/>
            <p:cNvSpPr/>
            <p:nvPr/>
          </p:nvSpPr>
          <p:spPr>
            <a:xfrm>
              <a:off x="6361" y="0"/>
              <a:ext cx="1298614" cy="698500"/>
            </a:xfrm>
            <a:custGeom>
              <a:avLst/>
              <a:gdLst/>
              <a:ahLst/>
              <a:cxnLst/>
              <a:rect l="l" t="t" r="r" b="b"/>
              <a:pathLst>
                <a:path w="1298614" h="698500">
                  <a:moveTo>
                    <a:pt x="1293115" y="369632"/>
                  </a:moveTo>
                  <a:lnTo>
                    <a:pt x="1113633" y="678118"/>
                  </a:lnTo>
                  <a:cubicBezTo>
                    <a:pt x="1106291" y="690737"/>
                    <a:pt x="1092793" y="698500"/>
                    <a:pt x="1078193" y="698500"/>
                  </a:cubicBezTo>
                  <a:lnTo>
                    <a:pt x="220420" y="698500"/>
                  </a:lnTo>
                  <a:cubicBezTo>
                    <a:pt x="205821" y="698500"/>
                    <a:pt x="192322" y="690737"/>
                    <a:pt x="184980" y="678118"/>
                  </a:cubicBezTo>
                  <a:lnTo>
                    <a:pt x="5498" y="369632"/>
                  </a:lnTo>
                  <a:cubicBezTo>
                    <a:pt x="-1833" y="357033"/>
                    <a:pt x="-1833" y="341467"/>
                    <a:pt x="5498" y="328868"/>
                  </a:cubicBezTo>
                  <a:lnTo>
                    <a:pt x="184980" y="20382"/>
                  </a:lnTo>
                  <a:cubicBezTo>
                    <a:pt x="192322" y="7763"/>
                    <a:pt x="205821" y="0"/>
                    <a:pt x="220420" y="0"/>
                  </a:cubicBezTo>
                  <a:lnTo>
                    <a:pt x="1078193" y="0"/>
                  </a:lnTo>
                  <a:cubicBezTo>
                    <a:pt x="1092793" y="0"/>
                    <a:pt x="1106291" y="7763"/>
                    <a:pt x="1113633" y="20382"/>
                  </a:cubicBezTo>
                  <a:lnTo>
                    <a:pt x="1293115" y="328868"/>
                  </a:lnTo>
                  <a:cubicBezTo>
                    <a:pt x="1300446" y="341467"/>
                    <a:pt x="1300446" y="357033"/>
                    <a:pt x="1293115" y="369632"/>
                  </a:cubicBezTo>
                  <a:close/>
                </a:path>
              </a:pathLst>
            </a:custGeom>
            <a:blipFill>
              <a:blip r:embed="rId8"/>
              <a:stretch>
                <a:fillRect l="-489" t="-102" r="-489" b="-102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1738937" y="3535260"/>
            <a:ext cx="7109609" cy="858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43"/>
              </a:lnSpc>
            </a:pPr>
            <a:r>
              <a:rPr lang="en-US" sz="5234" spc="-2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dengan Kondisi Sekolah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38937" y="2679453"/>
            <a:ext cx="7949422" cy="86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80"/>
              </a:lnSpc>
            </a:pPr>
            <a:r>
              <a:rPr lang="en-US" sz="5269" b="1" spc="-21">
                <a:solidFill>
                  <a:srgbClr val="00000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Menyesuaikan ATP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07238" y="4843158"/>
            <a:ext cx="8067061" cy="32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77"/>
              </a:lnSpc>
            </a:pPr>
            <a:r>
              <a:rPr lang="en-US" sz="190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Analisis Konteks, Sarana Prasarana &amp; Karakteristik Peserta Didik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51170" y="7445448"/>
            <a:ext cx="6251627" cy="1121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96"/>
              </a:lnSpc>
            </a:pPr>
            <a:r>
              <a:rPr lang="en-US" sz="168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Penyesuaian ATP dilakukan melalui analisis mendalam terhadap konteks sekolah, ketersediaan sarana TIK, serta keberagaman karakteristik dan kemampuan awal peserta didik agar pembelajaran lebih efektif dan relevan.</a:t>
            </a:r>
          </a:p>
        </p:txBody>
      </p:sp>
      <p:sp>
        <p:nvSpPr>
          <p:cNvPr id="25" name="Freeform 25"/>
          <p:cNvSpPr/>
          <p:nvPr/>
        </p:nvSpPr>
        <p:spPr>
          <a:xfrm>
            <a:off x="10315571" y="9258300"/>
            <a:ext cx="1041906" cy="1211519"/>
          </a:xfrm>
          <a:custGeom>
            <a:avLst/>
            <a:gdLst/>
            <a:ahLst/>
            <a:cxnLst/>
            <a:rect l="l" t="t" r="r" b="b"/>
            <a:pathLst>
              <a:path w="1041906" h="1211519">
                <a:moveTo>
                  <a:pt x="0" y="0"/>
                </a:moveTo>
                <a:lnTo>
                  <a:pt x="1041906" y="0"/>
                </a:lnTo>
                <a:lnTo>
                  <a:pt x="1041906" y="1211519"/>
                </a:lnTo>
                <a:lnTo>
                  <a:pt x="0" y="12115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6555311" y="706318"/>
            <a:ext cx="2707638" cy="1041906"/>
            <a:chOff x="0" y="0"/>
            <a:chExt cx="3610184" cy="1389209"/>
          </a:xfrm>
        </p:grpSpPr>
        <p:sp>
          <p:nvSpPr>
            <p:cNvPr id="27" name="Freeform 27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2583347" cy="556079"/>
            <a:chOff x="0" y="0"/>
            <a:chExt cx="3444463" cy="741439"/>
          </a:xfrm>
        </p:grpSpPr>
        <p:sp>
          <p:nvSpPr>
            <p:cNvPr id="3" name="TextBox 3"/>
            <p:cNvSpPr txBox="1"/>
            <p:nvPr/>
          </p:nvSpPr>
          <p:spPr>
            <a:xfrm>
              <a:off x="734986" y="12198"/>
              <a:ext cx="2709477" cy="707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86"/>
                </a:lnSpc>
              </a:pPr>
              <a:r>
                <a:rPr lang="en-US" sz="1798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MGMP TIK</a:t>
              </a:r>
            </a:p>
            <a:p>
              <a:pPr marL="0" lvl="0" indent="0" algn="l">
                <a:lnSpc>
                  <a:spcPts val="2086"/>
                </a:lnSpc>
              </a:pPr>
              <a:endParaRPr lang="en-US" sz="179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63494" cy="741439"/>
            </a:xfrm>
            <a:custGeom>
              <a:avLst/>
              <a:gdLst/>
              <a:ahLst/>
              <a:cxnLst/>
              <a:rect l="l" t="t" r="r" b="b"/>
              <a:pathLst>
                <a:path w="563494" h="741439">
                  <a:moveTo>
                    <a:pt x="0" y="0"/>
                  </a:moveTo>
                  <a:lnTo>
                    <a:pt x="563494" y="0"/>
                  </a:lnTo>
                  <a:lnTo>
                    <a:pt x="563494" y="741439"/>
                  </a:lnTo>
                  <a:lnTo>
                    <a:pt x="0" y="74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514350" y="3086100"/>
            <a:ext cx="22701749" cy="7200900"/>
            <a:chOff x="0" y="0"/>
            <a:chExt cx="30268998" cy="9601200"/>
          </a:xfrm>
        </p:grpSpPr>
        <p:sp>
          <p:nvSpPr>
            <p:cNvPr id="6" name="Freeform 6"/>
            <p:cNvSpPr/>
            <p:nvPr/>
          </p:nvSpPr>
          <p:spPr>
            <a:xfrm>
              <a:off x="68580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0725222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076381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6097223" cy="7139665"/>
              <a:chOff x="0" y="0"/>
              <a:chExt cx="5155007" cy="1410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155007" cy="1410304"/>
              </a:xfrm>
              <a:custGeom>
                <a:avLst/>
                <a:gdLst/>
                <a:ahLst/>
                <a:cxnLst/>
                <a:rect l="l" t="t" r="r" b="b"/>
                <a:pathLst>
                  <a:path w="5155007" h="1410304">
                    <a:moveTo>
                      <a:pt x="0" y="0"/>
                    </a:moveTo>
                    <a:lnTo>
                      <a:pt x="5155007" y="0"/>
                    </a:lnTo>
                    <a:lnTo>
                      <a:pt x="5155007" y="1410304"/>
                    </a:lnTo>
                    <a:lnTo>
                      <a:pt x="0" y="14103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DFF">
                      <a:alpha val="100000"/>
                    </a:srgbClr>
                  </a:gs>
                  <a:gs pos="100000">
                    <a:srgbClr val="F8FDFF">
                      <a:alpha val="0"/>
                    </a:srgbClr>
                  </a:gs>
                </a:gsLst>
                <a:lin ang="54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5155007" cy="1419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8"/>
                  </a:lnSpc>
                </a:pPr>
                <a:endParaRPr/>
              </a:p>
            </p:txBody>
          </p:sp>
        </p:grpSp>
      </p:grpSp>
      <p:sp>
        <p:nvSpPr>
          <p:cNvPr id="12" name="TextBox 12"/>
          <p:cNvSpPr txBox="1"/>
          <p:nvPr/>
        </p:nvSpPr>
        <p:spPr>
          <a:xfrm>
            <a:off x="8238648" y="3544785"/>
            <a:ext cx="5800835" cy="73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5"/>
              </a:lnSpc>
            </a:pPr>
            <a:r>
              <a:rPr lang="en-US" sz="4505" spc="-18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Penyelarasan CP-ATP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38648" y="2688978"/>
            <a:ext cx="7949422" cy="739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17"/>
              </a:lnSpc>
            </a:pPr>
            <a:r>
              <a:rPr lang="en-US" sz="4535" b="1" spc="-18">
                <a:solidFill>
                  <a:srgbClr val="00000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Contoh Implementasi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06949" y="4833633"/>
            <a:ext cx="8067061" cy="390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7"/>
              </a:lnSpc>
            </a:pPr>
            <a:r>
              <a:rPr lang="en-US" sz="227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Praktik Baik di Berbagai Kondisi Sekolah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7445448"/>
            <a:ext cx="6251627" cy="123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8"/>
              </a:lnSpc>
            </a:pPr>
            <a:r>
              <a:rPr lang="en-US" sz="18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Guru TIK mengadaptasi CP menjadi ATP yang relevan dengan sarana sekolah, kemampuan siswa, dan konteks lokal. Implementasi dilakukan secara bertahap dan terukur.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2715220" y="2644669"/>
            <a:ext cx="9995547" cy="4473179"/>
            <a:chOff x="0" y="0"/>
            <a:chExt cx="908122" cy="406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08122" cy="406400"/>
            </a:xfrm>
            <a:custGeom>
              <a:avLst/>
              <a:gdLst/>
              <a:ahLst/>
              <a:cxnLst/>
              <a:rect l="l" t="t" r="r" b="b"/>
              <a:pathLst>
                <a:path w="908122" h="406400">
                  <a:moveTo>
                    <a:pt x="704922" y="0"/>
                  </a:moveTo>
                  <a:cubicBezTo>
                    <a:pt x="817152" y="0"/>
                    <a:pt x="908122" y="90970"/>
                    <a:pt x="908122" y="203200"/>
                  </a:cubicBezTo>
                  <a:cubicBezTo>
                    <a:pt x="908122" y="315430"/>
                    <a:pt x="817152" y="406400"/>
                    <a:pt x="704922" y="406400"/>
                  </a:cubicBezTo>
                  <a:lnTo>
                    <a:pt x="203200" y="406400"/>
                  </a:lnTo>
                  <a:cubicBezTo>
                    <a:pt x="90970" y="406400"/>
                    <a:pt x="0" y="315430"/>
                    <a:pt x="0" y="203200"/>
                  </a:cubicBezTo>
                  <a:cubicBezTo>
                    <a:pt x="0" y="90970"/>
                    <a:pt x="90970" y="0"/>
                    <a:pt x="203200" y="0"/>
                  </a:cubicBezTo>
                  <a:lnTo>
                    <a:pt x="704922" y="0"/>
                  </a:lnTo>
                </a:path>
              </a:pathLst>
            </a:custGeom>
            <a:blipFill>
              <a:blip r:embed="rId6"/>
              <a:stretch>
                <a:fillRect l="-1" r="-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-1353819" y="5223859"/>
            <a:ext cx="2707638" cy="1041906"/>
            <a:chOff x="0" y="0"/>
            <a:chExt cx="3610184" cy="1389209"/>
          </a:xfrm>
        </p:grpSpPr>
        <p:sp>
          <p:nvSpPr>
            <p:cNvPr id="19" name="Freeform 19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 rot="-5400000">
            <a:off x="12337062" y="-520953"/>
            <a:ext cx="2707638" cy="1041906"/>
            <a:chOff x="0" y="0"/>
            <a:chExt cx="3610184" cy="1389209"/>
          </a:xfrm>
        </p:grpSpPr>
        <p:sp>
          <p:nvSpPr>
            <p:cNvPr id="22" name="Freeform 22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8506949" y="6265765"/>
            <a:ext cx="4095937" cy="2712469"/>
            <a:chOff x="0" y="0"/>
            <a:chExt cx="634568" cy="42023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4568" cy="420232"/>
            </a:xfrm>
            <a:custGeom>
              <a:avLst/>
              <a:gdLst/>
              <a:ahLst/>
              <a:cxnLst/>
              <a:rect l="l" t="t" r="r" b="b"/>
              <a:pathLst>
                <a:path w="634568" h="420232">
                  <a:moveTo>
                    <a:pt x="94507" y="0"/>
                  </a:moveTo>
                  <a:lnTo>
                    <a:pt x="540060" y="0"/>
                  </a:lnTo>
                  <a:cubicBezTo>
                    <a:pt x="565125" y="0"/>
                    <a:pt x="589164" y="9957"/>
                    <a:pt x="606887" y="27681"/>
                  </a:cubicBezTo>
                  <a:cubicBezTo>
                    <a:pt x="624611" y="45404"/>
                    <a:pt x="634568" y="69442"/>
                    <a:pt x="634568" y="94507"/>
                  </a:cubicBezTo>
                  <a:lnTo>
                    <a:pt x="634568" y="325725"/>
                  </a:lnTo>
                  <a:cubicBezTo>
                    <a:pt x="634568" y="350790"/>
                    <a:pt x="624611" y="374828"/>
                    <a:pt x="606887" y="392552"/>
                  </a:cubicBezTo>
                  <a:cubicBezTo>
                    <a:pt x="589164" y="410275"/>
                    <a:pt x="565125" y="420232"/>
                    <a:pt x="540060" y="420232"/>
                  </a:cubicBezTo>
                  <a:lnTo>
                    <a:pt x="94507" y="420232"/>
                  </a:lnTo>
                  <a:cubicBezTo>
                    <a:pt x="69442" y="420232"/>
                    <a:pt x="45404" y="410275"/>
                    <a:pt x="27681" y="392552"/>
                  </a:cubicBezTo>
                  <a:cubicBezTo>
                    <a:pt x="9957" y="374828"/>
                    <a:pt x="0" y="350790"/>
                    <a:pt x="0" y="325725"/>
                  </a:cubicBezTo>
                  <a:lnTo>
                    <a:pt x="0" y="94507"/>
                  </a:lnTo>
                  <a:cubicBezTo>
                    <a:pt x="0" y="69442"/>
                    <a:pt x="9957" y="45404"/>
                    <a:pt x="27681" y="27681"/>
                  </a:cubicBezTo>
                  <a:cubicBezTo>
                    <a:pt x="45404" y="9957"/>
                    <a:pt x="69442" y="0"/>
                    <a:pt x="94507" y="0"/>
                  </a:cubicBezTo>
                  <a:close/>
                </a:path>
              </a:pathLst>
            </a:custGeom>
            <a:blipFill>
              <a:blip r:embed="rId9"/>
              <a:stretch>
                <a:fillRect t="-586" b="-586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2838244" y="6265765"/>
            <a:ext cx="4095937" cy="2712469"/>
            <a:chOff x="0" y="0"/>
            <a:chExt cx="634568" cy="42023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34568" cy="420232"/>
            </a:xfrm>
            <a:custGeom>
              <a:avLst/>
              <a:gdLst/>
              <a:ahLst/>
              <a:cxnLst/>
              <a:rect l="l" t="t" r="r" b="b"/>
              <a:pathLst>
                <a:path w="634568" h="420232">
                  <a:moveTo>
                    <a:pt x="94507" y="0"/>
                  </a:moveTo>
                  <a:lnTo>
                    <a:pt x="540060" y="0"/>
                  </a:lnTo>
                  <a:cubicBezTo>
                    <a:pt x="565125" y="0"/>
                    <a:pt x="589164" y="9957"/>
                    <a:pt x="606887" y="27681"/>
                  </a:cubicBezTo>
                  <a:cubicBezTo>
                    <a:pt x="624611" y="45404"/>
                    <a:pt x="634568" y="69442"/>
                    <a:pt x="634568" y="94507"/>
                  </a:cubicBezTo>
                  <a:lnTo>
                    <a:pt x="634568" y="325725"/>
                  </a:lnTo>
                  <a:cubicBezTo>
                    <a:pt x="634568" y="350790"/>
                    <a:pt x="624611" y="374828"/>
                    <a:pt x="606887" y="392552"/>
                  </a:cubicBezTo>
                  <a:cubicBezTo>
                    <a:pt x="589164" y="410275"/>
                    <a:pt x="565125" y="420232"/>
                    <a:pt x="540060" y="420232"/>
                  </a:cubicBezTo>
                  <a:lnTo>
                    <a:pt x="94507" y="420232"/>
                  </a:lnTo>
                  <a:cubicBezTo>
                    <a:pt x="69442" y="420232"/>
                    <a:pt x="45404" y="410275"/>
                    <a:pt x="27681" y="392552"/>
                  </a:cubicBezTo>
                  <a:cubicBezTo>
                    <a:pt x="9957" y="374828"/>
                    <a:pt x="0" y="350790"/>
                    <a:pt x="0" y="325725"/>
                  </a:cubicBezTo>
                  <a:lnTo>
                    <a:pt x="0" y="94507"/>
                  </a:lnTo>
                  <a:cubicBezTo>
                    <a:pt x="0" y="69442"/>
                    <a:pt x="9957" y="45404"/>
                    <a:pt x="27681" y="27681"/>
                  </a:cubicBezTo>
                  <a:cubicBezTo>
                    <a:pt x="45404" y="9957"/>
                    <a:pt x="69442" y="0"/>
                    <a:pt x="94507" y="0"/>
                  </a:cubicBezTo>
                  <a:close/>
                </a:path>
              </a:pathLst>
            </a:custGeom>
            <a:blipFill>
              <a:blip r:embed="rId10"/>
              <a:stretch>
                <a:fillRect t="-586" b="-586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5905481" y="8216394"/>
            <a:ext cx="2707638" cy="1041906"/>
            <a:chOff x="0" y="0"/>
            <a:chExt cx="3610184" cy="1389209"/>
          </a:xfrm>
        </p:grpSpPr>
        <p:sp>
          <p:nvSpPr>
            <p:cNvPr id="29" name="Freeform 29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1" name="Freeform 31"/>
          <p:cNvSpPr/>
          <p:nvPr/>
        </p:nvSpPr>
        <p:spPr>
          <a:xfrm rot="-9433839">
            <a:off x="17030246" y="1786687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5"/>
                </a:lnTo>
                <a:lnTo>
                  <a:pt x="0" y="9242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2420545" cy="556079"/>
            <a:chOff x="0" y="0"/>
            <a:chExt cx="3227393" cy="741439"/>
          </a:xfrm>
        </p:grpSpPr>
        <p:sp>
          <p:nvSpPr>
            <p:cNvPr id="3" name="TextBox 3"/>
            <p:cNvSpPr txBox="1"/>
            <p:nvPr/>
          </p:nvSpPr>
          <p:spPr>
            <a:xfrm>
              <a:off x="734986" y="21723"/>
              <a:ext cx="2492407" cy="236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397"/>
                </a:lnSpc>
              </a:pPr>
              <a:r>
                <a:rPr lang="en-US" sz="1205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MGMP TIK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63494" cy="741439"/>
            </a:xfrm>
            <a:custGeom>
              <a:avLst/>
              <a:gdLst/>
              <a:ahLst/>
              <a:cxnLst/>
              <a:rect l="l" t="t" r="r" b="b"/>
              <a:pathLst>
                <a:path w="563494" h="741439">
                  <a:moveTo>
                    <a:pt x="0" y="0"/>
                  </a:moveTo>
                  <a:lnTo>
                    <a:pt x="563494" y="0"/>
                  </a:lnTo>
                  <a:lnTo>
                    <a:pt x="563494" y="741439"/>
                  </a:lnTo>
                  <a:lnTo>
                    <a:pt x="0" y="74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925059" y="3389429"/>
            <a:ext cx="22701749" cy="7200900"/>
            <a:chOff x="0" y="0"/>
            <a:chExt cx="30268998" cy="9601200"/>
          </a:xfrm>
        </p:grpSpPr>
        <p:sp>
          <p:nvSpPr>
            <p:cNvPr id="6" name="Freeform 6"/>
            <p:cNvSpPr/>
            <p:nvPr/>
          </p:nvSpPr>
          <p:spPr>
            <a:xfrm>
              <a:off x="68580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0725222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0763810" y="0"/>
              <a:ext cx="9505188" cy="9601200"/>
            </a:xfrm>
            <a:custGeom>
              <a:avLst/>
              <a:gdLst/>
              <a:ahLst/>
              <a:cxnLst/>
              <a:rect l="l" t="t" r="r" b="b"/>
              <a:pathLst>
                <a:path w="9505188" h="9601200">
                  <a:moveTo>
                    <a:pt x="0" y="0"/>
                  </a:moveTo>
                  <a:lnTo>
                    <a:pt x="9505188" y="0"/>
                  </a:lnTo>
                  <a:lnTo>
                    <a:pt x="9505188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7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6097223" cy="7139665"/>
              <a:chOff x="0" y="0"/>
              <a:chExt cx="5155007" cy="1410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155007" cy="1410304"/>
              </a:xfrm>
              <a:custGeom>
                <a:avLst/>
                <a:gdLst/>
                <a:ahLst/>
                <a:cxnLst/>
                <a:rect l="l" t="t" r="r" b="b"/>
                <a:pathLst>
                  <a:path w="5155007" h="1410304">
                    <a:moveTo>
                      <a:pt x="0" y="0"/>
                    </a:moveTo>
                    <a:lnTo>
                      <a:pt x="5155007" y="0"/>
                    </a:lnTo>
                    <a:lnTo>
                      <a:pt x="5155007" y="1410304"/>
                    </a:lnTo>
                    <a:lnTo>
                      <a:pt x="0" y="14103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DFF">
                      <a:alpha val="100000"/>
                    </a:srgbClr>
                  </a:gs>
                  <a:gs pos="100000">
                    <a:srgbClr val="F8FDFF">
                      <a:alpha val="0"/>
                    </a:srgbClr>
                  </a:gs>
                </a:gsLst>
                <a:lin ang="54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5155007" cy="1419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88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9130429" y="2929962"/>
            <a:ext cx="4059918" cy="405991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BFDB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088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4862" y="3626489"/>
            <a:ext cx="6062291" cy="606229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738937" y="3047324"/>
            <a:ext cx="5274813" cy="106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26"/>
              </a:lnSpc>
            </a:pPr>
            <a:r>
              <a:rPr lang="en-US" sz="6371" b="1" spc="-25">
                <a:solidFill>
                  <a:srgbClr val="000000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Terima Kasih!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9940" y="4856096"/>
            <a:ext cx="5392146" cy="743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2"/>
              </a:lnSpc>
            </a:pPr>
            <a:r>
              <a:rPr lang="en-US" sz="224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Hubungi</a:t>
            </a:r>
            <a:r>
              <a:rPr lang="en-US" sz="224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Kami </a:t>
            </a:r>
            <a:r>
              <a:rPr lang="en-US" sz="224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Untuk</a:t>
            </a:r>
            <a:r>
              <a:rPr lang="en-US" sz="224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4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Pendampingan</a:t>
            </a:r>
            <a:r>
              <a:rPr lang="en-US" sz="224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&amp; </a:t>
            </a:r>
            <a:r>
              <a:rPr lang="en-US" sz="224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Tindak</a:t>
            </a:r>
            <a:r>
              <a:rPr lang="en-US" sz="224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4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Lanjut</a:t>
            </a:r>
            <a:r>
              <a:rPr lang="en-US" sz="224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CP-ATP</a:t>
            </a:r>
          </a:p>
        </p:txBody>
      </p:sp>
      <p:sp>
        <p:nvSpPr>
          <p:cNvPr id="19" name="Freeform 19"/>
          <p:cNvSpPr/>
          <p:nvPr/>
        </p:nvSpPr>
        <p:spPr>
          <a:xfrm rot="2110164">
            <a:off x="7857928" y="8352134"/>
            <a:ext cx="2034574" cy="885040"/>
          </a:xfrm>
          <a:custGeom>
            <a:avLst/>
            <a:gdLst/>
            <a:ahLst/>
            <a:cxnLst/>
            <a:rect l="l" t="t" r="r" b="b"/>
            <a:pathLst>
              <a:path w="2034574" h="885040">
                <a:moveTo>
                  <a:pt x="0" y="0"/>
                </a:moveTo>
                <a:lnTo>
                  <a:pt x="2034574" y="0"/>
                </a:lnTo>
                <a:lnTo>
                  <a:pt x="2034574" y="885040"/>
                </a:lnTo>
                <a:lnTo>
                  <a:pt x="0" y="8850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4933895" y="8063909"/>
            <a:ext cx="2707638" cy="1041906"/>
            <a:chOff x="0" y="0"/>
            <a:chExt cx="3610184" cy="1389209"/>
          </a:xfrm>
        </p:grpSpPr>
        <p:sp>
          <p:nvSpPr>
            <p:cNvPr id="21" name="Freeform 21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 rot="5400000">
            <a:off x="8551043" y="-39986"/>
            <a:ext cx="2707638" cy="1041906"/>
            <a:chOff x="0" y="0"/>
            <a:chExt cx="3610184" cy="1389209"/>
          </a:xfrm>
        </p:grpSpPr>
        <p:sp>
          <p:nvSpPr>
            <p:cNvPr id="24" name="Freeform 24"/>
            <p:cNvSpPr/>
            <p:nvPr/>
          </p:nvSpPr>
          <p:spPr>
            <a:xfrm rot="-5400000">
              <a:off x="2107900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5400000">
              <a:off x="113075" y="-113075"/>
              <a:ext cx="1389209" cy="1615359"/>
            </a:xfrm>
            <a:custGeom>
              <a:avLst/>
              <a:gdLst/>
              <a:ahLst/>
              <a:cxnLst/>
              <a:rect l="l" t="t" r="r" b="b"/>
              <a:pathLst>
                <a:path w="1389209" h="1615359">
                  <a:moveTo>
                    <a:pt x="0" y="0"/>
                  </a:moveTo>
                  <a:lnTo>
                    <a:pt x="1389209" y="0"/>
                  </a:lnTo>
                  <a:lnTo>
                    <a:pt x="1389209" y="1615359"/>
                  </a:lnTo>
                  <a:lnTo>
                    <a:pt x="0" y="1615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1738937" y="6258920"/>
            <a:ext cx="494571" cy="494571"/>
          </a:xfrm>
          <a:custGeom>
            <a:avLst/>
            <a:gdLst/>
            <a:ahLst/>
            <a:cxnLst/>
            <a:rect l="l" t="t" r="r" b="b"/>
            <a:pathLst>
              <a:path w="494571" h="494571">
                <a:moveTo>
                  <a:pt x="0" y="0"/>
                </a:moveTo>
                <a:lnTo>
                  <a:pt x="494571" y="0"/>
                </a:lnTo>
                <a:lnTo>
                  <a:pt x="494571" y="494571"/>
                </a:lnTo>
                <a:lnTo>
                  <a:pt x="0" y="49457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38937" y="7352391"/>
            <a:ext cx="494571" cy="494571"/>
          </a:xfrm>
          <a:custGeom>
            <a:avLst/>
            <a:gdLst/>
            <a:ahLst/>
            <a:cxnLst/>
            <a:rect l="l" t="t" r="r" b="b"/>
            <a:pathLst>
              <a:path w="494571" h="494571">
                <a:moveTo>
                  <a:pt x="0" y="0"/>
                </a:moveTo>
                <a:lnTo>
                  <a:pt x="494571" y="0"/>
                </a:lnTo>
                <a:lnTo>
                  <a:pt x="494571" y="494571"/>
                </a:lnTo>
                <a:lnTo>
                  <a:pt x="0" y="4945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2392463" y="6182356"/>
            <a:ext cx="4355697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26"/>
              </a:lnSpc>
            </a:pPr>
            <a:r>
              <a:rPr lang="en-US" sz="1355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Koordinator MGMP TIK Kab Aceh Singkil</a:t>
            </a:r>
          </a:p>
          <a:p>
            <a:pPr marL="0" lvl="0" indent="0" algn="l">
              <a:lnSpc>
                <a:spcPts val="1626"/>
              </a:lnSpc>
            </a:pPr>
            <a:endParaRPr lang="en-US" sz="1355" b="1">
              <a:solidFill>
                <a:srgbClr val="000000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marL="0" lvl="0" indent="0" algn="l">
              <a:lnSpc>
                <a:spcPts val="1626"/>
              </a:lnSpc>
            </a:pPr>
            <a:r>
              <a:rPr lang="en-US" sz="1355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Jadwal Pendampingan: Setiap Sabtu, 08.00-11.00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92463" y="7580626"/>
            <a:ext cx="4247027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26"/>
              </a:lnSpc>
            </a:pPr>
            <a:r>
              <a:rPr lang="en-US" sz="1355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mgmptik@dinas.pendidikan.go.id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2698237" y="672054"/>
            <a:ext cx="4596399" cy="4596399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</p:grpSp>
      <p:sp>
        <p:nvSpPr>
          <p:cNvPr id="32" name="Freeform 32"/>
          <p:cNvSpPr/>
          <p:nvPr/>
        </p:nvSpPr>
        <p:spPr>
          <a:xfrm rot="-9433839">
            <a:off x="15769859" y="4280599"/>
            <a:ext cx="2124746" cy="924265"/>
          </a:xfrm>
          <a:custGeom>
            <a:avLst/>
            <a:gdLst/>
            <a:ahLst/>
            <a:cxnLst/>
            <a:rect l="l" t="t" r="r" b="b"/>
            <a:pathLst>
              <a:path w="2124746" h="924265">
                <a:moveTo>
                  <a:pt x="0" y="0"/>
                </a:moveTo>
                <a:lnTo>
                  <a:pt x="2124746" y="0"/>
                </a:lnTo>
                <a:lnTo>
                  <a:pt x="2124746" y="924265"/>
                </a:lnTo>
                <a:lnTo>
                  <a:pt x="0" y="9242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462</Words>
  <Application>Microsoft Office PowerPoint</Application>
  <PresentationFormat>Custom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Poppins Bold</vt:lpstr>
      <vt:lpstr>Arial</vt:lpstr>
      <vt:lpstr>Poppins Semi-Bold</vt:lpstr>
      <vt:lpstr>Calibri</vt:lpstr>
      <vt:lpstr>Poppins</vt:lpstr>
      <vt:lpstr>Agrandir Medium</vt:lpstr>
      <vt:lpstr>Agrandir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Nurfadhilah Banurea, S.Kom</dc:title>
  <dc:creator>Dila Banurea</dc:creator>
  <cp:lastModifiedBy>Acer Aspire Lite</cp:lastModifiedBy>
  <cp:revision>2</cp:revision>
  <dcterms:created xsi:type="dcterms:W3CDTF">2006-08-16T00:00:00Z</dcterms:created>
  <dcterms:modified xsi:type="dcterms:W3CDTF">2026-08-14T09:19:41Z</dcterms:modified>
  <dc:identifier>DAHSQJqmrh4</dc:identifier>
</cp:coreProperties>
</file>