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9" d="100"/>
          <a:sy n="69" d="100"/>
        </p:scale>
        <p:origin x="-46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8647" y="698730"/>
            <a:ext cx="8629535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200" b="1"/>
            </a:pPr>
            <a:r>
              <a:t>BERPIKIR KOMPUTASIONAL</a:t>
            </a:r>
          </a:p>
          <a:p>
            <a:pPr algn="ctr">
              <a:defRPr sz="2500"/>
            </a:pPr>
            <a:r>
              <a:rPr sz="3600"/>
              <a:t>Algoritma Menyelesaikan Masalah Parkir Sepeda Motor yang </a:t>
            </a:r>
            <a:r>
              <a:rPr sz="3600"/>
              <a:t>Tidak </a:t>
            </a:r>
            <a:r>
              <a:rPr sz="3600" smtClean="0"/>
              <a:t>Rapi</a:t>
            </a:r>
            <a:endParaRPr lang="en-US" sz="3600" smtClean="0"/>
          </a:p>
          <a:p>
            <a:pPr algn="ctr">
              <a:defRPr sz="2500"/>
            </a:pPr>
            <a:endParaRPr/>
          </a:p>
          <a:p>
            <a:pPr algn="ctr">
              <a:defRPr sz="1800"/>
            </a:pPr>
            <a:r>
              <a:t>Informatika / Koding &amp; Kecerdasan Artifisial • Kelas 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Tujuan Pembelajaran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/>
            </a:pPr>
            <a:r>
              <a:t>Memahami pengertian berpikir komputasional.</a:t>
            </a:r>
          </a:p>
          <a:p>
            <a:pPr>
              <a:spcAft>
                <a:spcPts val="1200"/>
              </a:spcAft>
              <a:defRPr sz="2200"/>
            </a:pPr>
            <a:r>
              <a:t>Mengidentifikasi masalah parkir di lingkungan sekolah.</a:t>
            </a:r>
          </a:p>
          <a:p>
            <a:pPr>
              <a:spcAft>
                <a:spcPts val="1200"/>
              </a:spcAft>
              <a:defRPr sz="2200"/>
            </a:pPr>
            <a:r>
              <a:t>Menerapkan dekomposisi, pengenalan pola, dan abstraksi.</a:t>
            </a:r>
          </a:p>
          <a:p>
            <a:pPr>
              <a:spcAft>
                <a:spcPts val="1200"/>
              </a:spcAft>
              <a:defRPr sz="2200"/>
            </a:pPr>
            <a:r>
              <a:t>Menyusun algoritma penyelesaian masalah.</a:t>
            </a:r>
          </a:p>
          <a:p>
            <a:pPr>
              <a:spcAft>
                <a:spcPts val="1200"/>
              </a:spcAft>
              <a:defRPr sz="2200"/>
            </a:pPr>
            <a:r>
              <a:t>Membuat flowchart dan pseudocode sederhana.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2372" y="540789"/>
            <a:ext cx="100366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/>
            </a:pPr>
            <a:r>
              <a:t>Apa Itu Berpikir Komputasional?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2585" y="1413163"/>
            <a:ext cx="1060704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/>
            </a:pPr>
            <a:r>
              <a:rPr smtClean="0"/>
              <a:t>Cara </a:t>
            </a:r>
            <a:r>
              <a:t>berpikir untuk menyelesaikan masalah secara logis, sistematis, dan terstruktur.</a:t>
            </a:r>
          </a:p>
          <a:p>
            <a:pPr>
              <a:spcAft>
                <a:spcPts val="1200"/>
              </a:spcAft>
              <a:defRPr sz="2200"/>
            </a:pPr>
            <a:r>
              <a:t>Tidak harus menggunakan komputer.</a:t>
            </a:r>
          </a:p>
          <a:p>
            <a:pPr>
              <a:spcAft>
                <a:spcPts val="1200"/>
              </a:spcAft>
              <a:defRPr sz="2200"/>
            </a:pPr>
            <a:r>
              <a:t>Kita menentukan masalah, mencari pola, memilih informasi penting, lalu menyusun langkah penyelesaian.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3867265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MASALAH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880360" y="4187305"/>
            <a:ext cx="411480" cy="41148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291840" y="3867265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ANALISIS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5349240" y="4187305"/>
            <a:ext cx="411480" cy="41148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760720" y="3867265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SOLUSI</a:t>
            </a:r>
          </a:p>
        </p:txBody>
      </p:sp>
      <p:sp>
        <p:nvSpPr>
          <p:cNvPr id="9" name="Right Arrow 8"/>
          <p:cNvSpPr/>
          <p:nvPr/>
        </p:nvSpPr>
        <p:spPr>
          <a:xfrm>
            <a:off x="7818120" y="4187305"/>
            <a:ext cx="411480" cy="41148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29600" y="3867265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LANGKAH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59" y="1094971"/>
            <a:ext cx="101955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/>
            </a:pPr>
            <a:r>
              <a:t>Masalah di Sekitar Kita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59" y="1971040"/>
            <a:ext cx="8792095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/>
            </a:pPr>
            <a:r>
              <a:t>Motor diparkir tidak sejajar.</a:t>
            </a:r>
          </a:p>
          <a:p>
            <a:pPr>
              <a:spcAft>
                <a:spcPts val="1200"/>
              </a:spcAft>
              <a:defRPr sz="2200"/>
            </a:pPr>
            <a:r>
              <a:t>Motor terlalu rapat atau menghalangi motor lain.</a:t>
            </a:r>
          </a:p>
          <a:p>
            <a:pPr>
              <a:spcAft>
                <a:spcPts val="1200"/>
              </a:spcAft>
              <a:defRPr sz="2200"/>
            </a:pPr>
            <a:r>
              <a:t>Tidak ada nomor/garis tempat parkir.</a:t>
            </a:r>
          </a:p>
          <a:p>
            <a:pPr>
              <a:spcAft>
                <a:spcPts val="1200"/>
              </a:spcAft>
              <a:defRPr sz="2200"/>
            </a:pPr>
            <a:r>
              <a:t>Sebagian siswa parkir sesuka hati.</a:t>
            </a:r>
          </a:p>
          <a:p>
            <a:pPr>
              <a:spcAft>
                <a:spcPts val="1200"/>
              </a:spcAft>
              <a:defRPr sz="2200"/>
            </a:pPr>
            <a:r>
              <a:t>Saat pulang, motor sulit dikeluarkan.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70256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/>
            </a:pPr>
            <a:r>
              <a:rPr sz="5400"/>
              <a:t>Studi Kasus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2440248"/>
            <a:ext cx="9875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/>
            </a:pPr>
            <a:r>
              <a:t>“Parkir sepeda motor di sekolah tidak rapi.”</a:t>
            </a:r>
          </a:p>
          <a:p>
            <a:pPr algn="ctr">
              <a:defRPr sz="2200"/>
            </a:pPr>
            <a:r>
              <a:t>Bagaimana kita menyelesaikannya dengan cara berpikir seperti komputer?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4088939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MASALAH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971800" y="4408979"/>
            <a:ext cx="411480" cy="41148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383280" y="4088939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PEMECAHAN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5440680" y="4408979"/>
            <a:ext cx="411480" cy="41148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852160" y="4088939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ATURAN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7909560" y="4408979"/>
            <a:ext cx="411480" cy="41148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321040" y="4088939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HASIL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0120" y="503844"/>
            <a:ext cx="9829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/>
            </a:pPr>
            <a:r>
              <a:t>4 Konsep Utama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9484822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1. Dekomposisi — memecah masalah besar menjadi masalah kecil.</a:t>
            </a:r>
          </a:p>
          <a:p>
            <a:pPr>
              <a:spcAft>
                <a:spcPts val="1200"/>
              </a:spcAft>
              <a:defRPr sz="2100"/>
            </a:pPr>
            <a:r>
              <a:t>2. Pengenalan Pola — mencari kesamaan atau kejadian yang berulang.</a:t>
            </a:r>
          </a:p>
          <a:p>
            <a:pPr>
              <a:spcAft>
                <a:spcPts val="1200"/>
              </a:spcAft>
              <a:defRPr sz="2100"/>
            </a:pPr>
            <a:r>
              <a:t>3. Abstraksi — memilih informasi yang penting.</a:t>
            </a:r>
          </a:p>
          <a:p>
            <a:pPr>
              <a:spcAft>
                <a:spcPts val="1200"/>
              </a:spcAft>
              <a:defRPr sz="2100"/>
            </a:pPr>
            <a:r>
              <a:t>4. Algoritma — menyusun langkah penyelesaian secara berurutan.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1. Dekomposisi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Masalah utama: PARKIR MOTOR TIDAK RAPI.</a:t>
            </a:r>
          </a:p>
          <a:p>
            <a:pPr>
              <a:spcAft>
                <a:spcPts val="1200"/>
              </a:spcAft>
              <a:defRPr sz="2000"/>
            </a:pPr>
            <a:r>
              <a:t>Pecah menjadi:</a:t>
            </a:r>
          </a:p>
          <a:p>
            <a:pPr>
              <a:spcAft>
                <a:spcPts val="1200"/>
              </a:spcAft>
              <a:defRPr sz="2000"/>
            </a:pPr>
            <a:r>
              <a:t>Tidak ada garis parkir.</a:t>
            </a:r>
          </a:p>
          <a:p>
            <a:pPr>
              <a:spcAft>
                <a:spcPts val="1200"/>
              </a:spcAft>
              <a:defRPr sz="2000"/>
            </a:pPr>
            <a:r>
              <a:t>Tidak ada nomor tempat parkir.</a:t>
            </a:r>
          </a:p>
          <a:p>
            <a:pPr>
              <a:spcAft>
                <a:spcPts val="1200"/>
              </a:spcAft>
              <a:defRPr sz="2000"/>
            </a:pPr>
            <a:r>
              <a:t>Arah motor tidak seragam.</a:t>
            </a:r>
          </a:p>
          <a:p>
            <a:pPr>
              <a:spcAft>
                <a:spcPts val="1200"/>
              </a:spcAft>
              <a:defRPr sz="2000"/>
            </a:pPr>
            <a:r>
              <a:t>Jarak antar motor tidak teratur.</a:t>
            </a:r>
          </a:p>
          <a:p>
            <a:pPr>
              <a:spcAft>
                <a:spcPts val="1200"/>
              </a:spcAft>
              <a:defRPr sz="2000"/>
            </a:pPr>
            <a:r>
              <a:t>Siswa belum mengikuti aturan.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2. Pengenalan Pola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Amati kondisi parkir selama beberapa hari.</a:t>
            </a:r>
          </a:p>
          <a:p>
            <a:pPr>
              <a:spcAft>
                <a:spcPts val="1200"/>
              </a:spcAft>
              <a:defRPr sz="2000"/>
            </a:pPr>
            <a:r>
              <a:t>Pola yang sering muncul:</a:t>
            </a:r>
          </a:p>
          <a:p>
            <a:pPr>
              <a:spcAft>
                <a:spcPts val="1200"/>
              </a:spcAft>
              <a:defRPr sz="2000"/>
            </a:pPr>
            <a:r>
              <a:t>Motor tidak ditempatkan pada posisi yang sama.</a:t>
            </a:r>
          </a:p>
          <a:p>
            <a:pPr>
              <a:spcAft>
                <a:spcPts val="1200"/>
              </a:spcAft>
              <a:defRPr sz="2000"/>
            </a:pPr>
            <a:r>
              <a:t>Motor tidak sejajar.</a:t>
            </a:r>
          </a:p>
          <a:p>
            <a:pPr>
              <a:spcAft>
                <a:spcPts val="1200"/>
              </a:spcAft>
              <a:defRPr sz="2000"/>
            </a:pPr>
            <a:r>
              <a:t>Area parkir menjadi sempit karena posisi motor tidak teratur.</a:t>
            </a:r>
          </a:p>
          <a:p>
            <a:pPr>
              <a:spcAft>
                <a:spcPts val="1200"/>
              </a:spcAft>
              <a:defRPr sz="2000"/>
            </a:pPr>
            <a:r>
              <a:t>Kesimpulan: diperlukan posisi parkir yang jelas dan konsisten.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3. Abstraksi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996696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Fokus pada informasi yang benar-benar diperlukan.</a:t>
            </a:r>
          </a:p>
          <a:p>
            <a:pPr>
              <a:spcAft>
                <a:spcPts val="1200"/>
              </a:spcAft>
              <a:defRPr sz="2000"/>
            </a:pPr>
            <a:r>
              <a:t>Informasi penting: nomor tempat parkir, posisi parkir, nomor kendaraan, status tempat.</a:t>
            </a:r>
          </a:p>
          <a:p>
            <a:pPr>
              <a:spcAft>
                <a:spcPts val="1200"/>
              </a:spcAft>
              <a:defRPr sz="2000"/>
            </a:pPr>
            <a:r>
              <a:t>Informasi yang tidak perlu untuk solusi: harga motor, warna favorit pemilik, tahun pembelian.</a:t>
            </a:r>
          </a:p>
          <a:p>
            <a:pPr>
              <a:spcAft>
                <a:spcPts val="1200"/>
              </a:spcAft>
              <a:defRPr sz="2000"/>
            </a:pPr>
            <a:r>
              <a:t>Tujuan: membuat masalah lebih sederhana untuk diselesaikan.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4. Algoritma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996696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Algoritma adalah urutan langkah-langkah sistematis untuk menyelesaikan masalah.</a:t>
            </a:r>
          </a:p>
          <a:p>
            <a:pPr>
              <a:spcAft>
                <a:spcPts val="1200"/>
              </a:spcAft>
              <a:defRPr sz="2100"/>
            </a:pPr>
            <a:r>
              <a:t>Algoritma yang baik harus jelas, logis, dan memiliki urutan.</a:t>
            </a:r>
          </a:p>
          <a:p>
            <a:pPr>
              <a:spcAft>
                <a:spcPts val="1200"/>
              </a:spcAft>
              <a:defRPr sz="2100"/>
            </a:pPr>
            <a:r>
              <a:t>Contoh: datang → cari tempat → cek ketersediaan → parkir sesuai aturan → kunci motor → selesai.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Contoh Algoritma Parkir Motor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t>1. Siswa datang ke sekolah.</a:t>
            </a:r>
          </a:p>
          <a:p>
            <a:pPr>
              <a:spcAft>
                <a:spcPts val="1200"/>
              </a:spcAft>
              <a:defRPr sz="1800"/>
            </a:pPr>
            <a:r>
              <a:t>2. Masuk ke area parkir.</a:t>
            </a:r>
          </a:p>
          <a:p>
            <a:pPr>
              <a:spcAft>
                <a:spcPts val="1200"/>
              </a:spcAft>
              <a:defRPr sz="1800"/>
            </a:pPr>
            <a:r>
              <a:t>3. Cari tempat parkir yang tersedia.</a:t>
            </a:r>
          </a:p>
          <a:p>
            <a:pPr>
              <a:spcAft>
                <a:spcPts val="1200"/>
              </a:spcAft>
              <a:defRPr sz="1800"/>
            </a:pPr>
            <a:r>
              <a:t>4. Jika tersedia, pilih nomor tempat parkir.</a:t>
            </a:r>
          </a:p>
          <a:p>
            <a:pPr>
              <a:spcAft>
                <a:spcPts val="1200"/>
              </a:spcAft>
              <a:defRPr sz="1800"/>
            </a:pPr>
            <a:r>
              <a:t>5. Posisikan motor mengikuti garis.</a:t>
            </a:r>
          </a:p>
          <a:p>
            <a:pPr>
              <a:spcAft>
                <a:spcPts val="1200"/>
              </a:spcAft>
              <a:defRPr sz="1800"/>
            </a:pPr>
            <a:r>
              <a:t>6. Pastikan motor tidak menghalangi.</a:t>
            </a:r>
          </a:p>
          <a:p>
            <a:pPr>
              <a:spcAft>
                <a:spcPts val="1200"/>
              </a:spcAft>
              <a:defRPr sz="1800"/>
            </a:pPr>
            <a:r>
              <a:t>7. Kunci motor.</a:t>
            </a:r>
          </a:p>
          <a:p>
            <a:pPr>
              <a:spcAft>
                <a:spcPts val="1200"/>
              </a:spcAft>
              <a:defRPr sz="1800"/>
            </a:pPr>
            <a:r>
              <a:t>8. Tinggalkan area parkir.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Flowchart Penyelesaian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17320"/>
            <a:ext cx="1828800" cy="96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/>
            </a:pPr>
            <a:r>
              <a:t>MULAI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43200" y="1417320"/>
            <a:ext cx="1828800" cy="96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/>
            </a:pPr>
            <a:r>
              <a:t>Siswa datang</a:t>
            </a:r>
          </a:p>
          <a:p>
            <a:r>
              <a:t>&amp; masuk parkir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969164" y="1417320"/>
            <a:ext cx="1828800" cy="96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/>
            </a:pPr>
            <a:r>
              <a:t>Ada tempat</a:t>
            </a:r>
          </a:p>
          <a:p>
            <a:r>
              <a:t>tersedia?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43800" y="1394460"/>
            <a:ext cx="1828800" cy="96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/>
            </a:pPr>
            <a:r>
              <a:t>Parkir sesuai</a:t>
            </a:r>
          </a:p>
          <a:p>
            <a:r>
              <a:t>nomor &amp; garis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7036" y="3692244"/>
            <a:ext cx="1828800" cy="96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/>
            </a:pPr>
            <a:r>
              <a:t>Kunci motor</a:t>
            </a:r>
          </a:p>
          <a:p>
            <a:r>
              <a:t>→ SELESAI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31982" y="3581412"/>
            <a:ext cx="1828800" cy="9601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/>
            </a:pPr>
            <a:r>
              <a:t>Cari tempat lain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514600" y="1737360"/>
            <a:ext cx="228600" cy="27432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ight Arrow 9"/>
          <p:cNvSpPr/>
          <p:nvPr/>
        </p:nvSpPr>
        <p:spPr>
          <a:xfrm>
            <a:off x="4666673" y="1737360"/>
            <a:ext cx="228600" cy="27432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ight Arrow 10"/>
          <p:cNvSpPr/>
          <p:nvPr/>
        </p:nvSpPr>
        <p:spPr>
          <a:xfrm>
            <a:off x="6850611" y="1737360"/>
            <a:ext cx="228600" cy="27432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Down Arrow 11"/>
          <p:cNvSpPr/>
          <p:nvPr/>
        </p:nvSpPr>
        <p:spPr>
          <a:xfrm>
            <a:off x="8608752" y="2382982"/>
            <a:ext cx="274320" cy="1280160"/>
          </a:xfrm>
          <a:prstGeom prst="down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Down Arrow 12"/>
          <p:cNvSpPr/>
          <p:nvPr/>
        </p:nvSpPr>
        <p:spPr>
          <a:xfrm>
            <a:off x="5661885" y="2848052"/>
            <a:ext cx="274320" cy="548640"/>
          </a:xfrm>
          <a:prstGeom prst="down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080760" y="2634677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YA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4029" y="2657302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TIDAK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Pseudocode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8720" y="1417320"/>
            <a:ext cx="98755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Consolas"/>
              </a:defRPr>
            </a:pPr>
            <a:r>
              <a:t>MULAI</a:t>
            </a:r>
          </a:p>
          <a:p>
            <a:pPr>
              <a:defRPr sz="2000">
                <a:latin typeface="Consolas"/>
              </a:defRPr>
            </a:pPr>
            <a:r>
              <a:t>  Siswa datang</a:t>
            </a:r>
          </a:p>
          <a:p>
            <a:pPr>
              <a:defRPr sz="2000">
                <a:latin typeface="Consolas"/>
              </a:defRPr>
            </a:pPr>
            <a:r>
              <a:t>  Masuk area parkir</a:t>
            </a:r>
          </a:p>
          <a:p>
            <a:pPr>
              <a:defRPr sz="2000">
                <a:latin typeface="Consolas"/>
              </a:defRPr>
            </a:pPr>
            <a:r>
              <a:t>  Cek tempat parkir</a:t>
            </a:r>
          </a:p>
          <a:p>
            <a:pPr>
              <a:defRPr sz="2000">
                <a:latin typeface="Consolas"/>
              </a:defRPr>
            </a:pPr>
            <a:endParaRPr/>
          </a:p>
          <a:p>
            <a:pPr>
              <a:defRPr sz="2000">
                <a:latin typeface="Consolas"/>
              </a:defRPr>
            </a:pPr>
            <a:r>
              <a:t>  JIKA tempat tersedia MAKA</a:t>
            </a:r>
          </a:p>
          <a:p>
            <a:pPr>
              <a:defRPr sz="2000">
                <a:latin typeface="Consolas"/>
              </a:defRPr>
            </a:pPr>
            <a:r>
              <a:t>      Pilih tempat</a:t>
            </a:r>
          </a:p>
          <a:p>
            <a:pPr>
              <a:defRPr sz="2000">
                <a:latin typeface="Consolas"/>
              </a:defRPr>
            </a:pPr>
            <a:r>
              <a:t>      Parkir sesuai nomor</a:t>
            </a:r>
          </a:p>
          <a:p>
            <a:pPr>
              <a:defRPr sz="2000">
                <a:latin typeface="Consolas"/>
              </a:defRPr>
            </a:pPr>
            <a:r>
              <a:t>      Posisikan sesuai garis</a:t>
            </a:r>
          </a:p>
          <a:p>
            <a:pPr>
              <a:defRPr sz="2000">
                <a:latin typeface="Consolas"/>
              </a:defRPr>
            </a:pPr>
            <a:r>
              <a:t>      Kunci motor</a:t>
            </a:r>
          </a:p>
          <a:p>
            <a:pPr>
              <a:defRPr sz="2000">
                <a:latin typeface="Consolas"/>
              </a:defRPr>
            </a:pPr>
            <a:r>
              <a:t>  JIKA TIDAK</a:t>
            </a:r>
          </a:p>
          <a:p>
            <a:pPr>
              <a:defRPr sz="2000">
                <a:latin typeface="Consolas"/>
              </a:defRPr>
            </a:pPr>
            <a:r>
              <a:t>      Cari tempat lain</a:t>
            </a:r>
          </a:p>
          <a:p>
            <a:pPr>
              <a:defRPr sz="2000">
                <a:latin typeface="Consolas"/>
              </a:defRPr>
            </a:pPr>
            <a:r>
              <a:t>  SELESAI JIKA</a:t>
            </a:r>
          </a:p>
          <a:p>
            <a:pPr>
              <a:defRPr sz="2000">
                <a:latin typeface="Consolas"/>
              </a:defRPr>
            </a:pPr>
            <a:r>
              <a:t>SELESAI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Aktivitas Kelompok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Amati masalah parkir di sekolah.</a:t>
            </a:r>
          </a:p>
          <a:p>
            <a:pPr>
              <a:spcAft>
                <a:spcPts val="1200"/>
              </a:spcAft>
              <a:defRPr sz="2000"/>
            </a:pPr>
            <a:r>
              <a:t>Tentukan masalah utama.</a:t>
            </a:r>
          </a:p>
          <a:p>
            <a:pPr>
              <a:spcAft>
                <a:spcPts val="1200"/>
              </a:spcAft>
              <a:defRPr sz="2000"/>
            </a:pPr>
            <a:r>
              <a:t>Lakukan dekomposisi menjadi minimal 5 masalah kecil.</a:t>
            </a:r>
          </a:p>
          <a:p>
            <a:pPr>
              <a:spcAft>
                <a:spcPts val="1200"/>
              </a:spcAft>
              <a:defRPr sz="2000"/>
            </a:pPr>
            <a:r>
              <a:t>Cari pola yang terjadi.</a:t>
            </a:r>
          </a:p>
          <a:p>
            <a:pPr>
              <a:spcAft>
                <a:spcPts val="1200"/>
              </a:spcAft>
              <a:defRPr sz="2000"/>
            </a:pPr>
            <a:r>
              <a:t>Tentukan informasi penting.</a:t>
            </a:r>
          </a:p>
          <a:p>
            <a:pPr>
              <a:spcAft>
                <a:spcPts val="1200"/>
              </a:spcAft>
              <a:defRPr sz="2000"/>
            </a:pPr>
            <a:r>
              <a:t>Buat algoritma solusi.</a:t>
            </a:r>
          </a:p>
          <a:p>
            <a:pPr>
              <a:spcAft>
                <a:spcPts val="1200"/>
              </a:spcAft>
              <a:defRPr sz="2000"/>
            </a:pPr>
            <a:r>
              <a:t>Gambarkan flowchart dan tulis pseudocode.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Kuis Cepat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1. Apa yang dimaksud dekomposisi?</a:t>
            </a:r>
          </a:p>
          <a:p>
            <a:pPr>
              <a:spcAft>
                <a:spcPts val="1200"/>
              </a:spcAft>
              <a:defRPr sz="2000"/>
            </a:pPr>
            <a:r>
              <a:t>2. Apa fungsi pengenalan pola?</a:t>
            </a:r>
          </a:p>
          <a:p>
            <a:pPr>
              <a:spcAft>
                <a:spcPts val="1200"/>
              </a:spcAft>
              <a:defRPr sz="2000"/>
            </a:pPr>
            <a:r>
              <a:t>3. Apa yang dimaksud abstraksi?</a:t>
            </a:r>
          </a:p>
          <a:p>
            <a:pPr>
              <a:spcAft>
                <a:spcPts val="1200"/>
              </a:spcAft>
              <a:defRPr sz="2000"/>
            </a:pPr>
            <a:r>
              <a:t>4. Apa itu algoritma?</a:t>
            </a:r>
          </a:p>
          <a:p>
            <a:pPr>
              <a:spcAft>
                <a:spcPts val="1200"/>
              </a:spcAft>
              <a:defRPr sz="2000"/>
            </a:pPr>
            <a:r>
              <a:t>5. Mengapa masalah parkir dapat diselesaikan dengan berpikir komputasional?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Kunci Jawaban Singkat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607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/>
            </a:pPr>
            <a:r>
              <a:t>1. Memecah masalah besar menjadi masalah kecil.</a:t>
            </a:r>
          </a:p>
          <a:p>
            <a:pPr>
              <a:spcAft>
                <a:spcPts val="1200"/>
              </a:spcAft>
              <a:defRPr sz="1900"/>
            </a:pPr>
            <a:r>
              <a:t>2. Menemukan kesamaan atau kejadian yang berulang.</a:t>
            </a:r>
          </a:p>
          <a:p>
            <a:pPr>
              <a:spcAft>
                <a:spcPts val="1200"/>
              </a:spcAft>
              <a:defRPr sz="1900"/>
            </a:pPr>
            <a:r>
              <a:t>3. Memilih informasi yang penting dan mengabaikan yang tidak diperlukan.</a:t>
            </a:r>
          </a:p>
          <a:p>
            <a:pPr>
              <a:spcAft>
                <a:spcPts val="1200"/>
              </a:spcAft>
              <a:defRPr sz="1900"/>
            </a:pPr>
            <a:r>
              <a:t>4. Urutan langkah sistematis untuk menyelesaikan masalah.</a:t>
            </a:r>
          </a:p>
          <a:p>
            <a:pPr>
              <a:spcAft>
                <a:spcPts val="1200"/>
              </a:spcAft>
              <a:defRPr sz="1900"/>
            </a:pPr>
            <a:r>
              <a:t>5. Karena masalah dapat dianalisis dan diselesaikan secara logis dan terstruktur.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0921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/>
            </a:pPr>
            <a:r>
              <a:rPr sz="4400"/>
              <a:t>Kesimpulan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2103120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MASALAH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880360" y="2423160"/>
            <a:ext cx="411480" cy="41148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291840" y="2103120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DEKOMPOSISI</a:t>
            </a:r>
          </a:p>
        </p:txBody>
      </p:sp>
      <p:sp>
        <p:nvSpPr>
          <p:cNvPr id="6" name="Right Arrow 5"/>
          <p:cNvSpPr/>
          <p:nvPr/>
        </p:nvSpPr>
        <p:spPr>
          <a:xfrm>
            <a:off x="5349240" y="2423160"/>
            <a:ext cx="411480" cy="41148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760720" y="2103120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POLA</a:t>
            </a:r>
          </a:p>
        </p:txBody>
      </p:sp>
      <p:sp>
        <p:nvSpPr>
          <p:cNvPr id="8" name="Right Arrow 7"/>
          <p:cNvSpPr/>
          <p:nvPr/>
        </p:nvSpPr>
        <p:spPr>
          <a:xfrm>
            <a:off x="7818120" y="2423160"/>
            <a:ext cx="411480" cy="41148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229600" y="2103120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ABSTRAKSI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103120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ALGORITMA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2880360" y="2423160"/>
            <a:ext cx="411480" cy="41148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291840" y="2103120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FLOWCHART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5349240" y="2423160"/>
            <a:ext cx="411480" cy="41148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760720" y="2103120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PSEUDOCODE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7818120" y="2423160"/>
            <a:ext cx="411480" cy="411480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229600" y="2103120"/>
            <a:ext cx="2057400" cy="10515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/>
            </a:pPr>
            <a:r>
              <a:t>CODING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285673"/>
            <a:ext cx="84882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/>
            </a:pPr>
            <a:r>
              <a:t>Masalah nyata → dianalisis → dibuat langkah → dapat diterjemahkan menjadi program.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Refleksi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983580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Apa yang saya pahami tentang berpikir komputasional?</a:t>
            </a:r>
          </a:p>
          <a:p>
            <a:pPr>
              <a:spcAft>
                <a:spcPts val="1200"/>
              </a:spcAft>
              <a:defRPr sz="2000"/>
            </a:pPr>
            <a:r>
              <a:t>Konsep mana yang paling mudah saya pahami?</a:t>
            </a:r>
          </a:p>
          <a:p>
            <a:pPr>
              <a:spcAft>
                <a:spcPts val="1200"/>
              </a:spcAft>
              <a:defRPr sz="2000"/>
            </a:pPr>
            <a:r>
              <a:t>Bagian mana yang paling sulit?</a:t>
            </a:r>
          </a:p>
          <a:p>
            <a:pPr>
              <a:spcAft>
                <a:spcPts val="1200"/>
              </a:spcAft>
              <a:defRPr sz="2000"/>
            </a:pPr>
            <a:r>
              <a:t>Apakah algoritma saya sudah jelas dan berurutan?</a:t>
            </a:r>
          </a:p>
          <a:p>
            <a:pPr>
              <a:spcAft>
                <a:spcPts val="1200"/>
              </a:spcAft>
              <a:defRPr sz="2000"/>
            </a:pPr>
            <a:r>
              <a:t>Di mana lagi saya bisa menggunakan berpikir komputasional dalam kehidupan sehari-hari?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18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</TotalTime>
  <Words>733</Words>
  <Application>Microsoft Office PowerPoint</Application>
  <PresentationFormat>Custom</PresentationFormat>
  <Paragraphs>151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Opulent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1O</dc:creator>
  <dc:description>generated using python-pptx</dc:description>
  <cp:lastModifiedBy>Office</cp:lastModifiedBy>
  <cp:revision>3</cp:revision>
  <dcterms:created xsi:type="dcterms:W3CDTF">2013-01-27T09:14:16Z</dcterms:created>
  <dcterms:modified xsi:type="dcterms:W3CDTF">2026-08-29T06:11:13Z</dcterms:modified>
</cp:coreProperties>
</file>