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92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xj0lsn00143502b352n00@hotmail.com" userId="bce2b4a030214e30" providerId="LiveId" clId="{05A4C48C-F112-479A-883F-19553B482497}"/>
    <pc:docChg chg="modSld">
      <pc:chgData name="nxj0lsn00143502b352n00@hotmail.com" userId="bce2b4a030214e30" providerId="LiveId" clId="{05A4C48C-F112-479A-883F-19553B482497}" dt="2026-09-16T03:10:03.403" v="34" actId="1076"/>
      <pc:docMkLst>
        <pc:docMk/>
      </pc:docMkLst>
      <pc:sldChg chg="modSp mod">
        <pc:chgData name="nxj0lsn00143502b352n00@hotmail.com" userId="bce2b4a030214e30" providerId="LiveId" clId="{05A4C48C-F112-479A-883F-19553B482497}" dt="2026-09-16T03:05:54.957" v="4" actId="20577"/>
        <pc:sldMkLst>
          <pc:docMk/>
          <pc:sldMk cId="0" sldId="258"/>
        </pc:sldMkLst>
        <pc:spChg chg="mod">
          <ac:chgData name="nxj0lsn00143502b352n00@hotmail.com" userId="bce2b4a030214e30" providerId="LiveId" clId="{05A4C48C-F112-479A-883F-19553B482497}" dt="2026-09-16T03:05:35.429" v="2" actId="20577"/>
          <ac:spMkLst>
            <pc:docMk/>
            <pc:sldMk cId="0" sldId="258"/>
            <ac:spMk id="9" creationId="{00000000-0000-0000-0000-000000000000}"/>
          </ac:spMkLst>
        </pc:spChg>
        <pc:spChg chg="mod">
          <ac:chgData name="nxj0lsn00143502b352n00@hotmail.com" userId="bce2b4a030214e30" providerId="LiveId" clId="{05A4C48C-F112-479A-883F-19553B482497}" dt="2026-09-16T03:05:54.957" v="4" actId="20577"/>
          <ac:spMkLst>
            <pc:docMk/>
            <pc:sldMk cId="0" sldId="258"/>
            <ac:spMk id="13" creationId="{00000000-0000-0000-0000-000000000000}"/>
          </ac:spMkLst>
        </pc:spChg>
        <pc:spChg chg="mod">
          <ac:chgData name="nxj0lsn00143502b352n00@hotmail.com" userId="bce2b4a030214e30" providerId="LiveId" clId="{05A4C48C-F112-479A-883F-19553B482497}" dt="2026-09-16T03:05:23.967" v="0" actId="20577"/>
          <ac:spMkLst>
            <pc:docMk/>
            <pc:sldMk cId="0" sldId="258"/>
            <ac:spMk id="17" creationId="{00000000-0000-0000-0000-000000000000}"/>
          </ac:spMkLst>
        </pc:spChg>
      </pc:sldChg>
      <pc:sldChg chg="modSp mod">
        <pc:chgData name="nxj0lsn00143502b352n00@hotmail.com" userId="bce2b4a030214e30" providerId="LiveId" clId="{05A4C48C-F112-479A-883F-19553B482497}" dt="2026-09-16T03:06:33.379" v="10" actId="20577"/>
        <pc:sldMkLst>
          <pc:docMk/>
          <pc:sldMk cId="0" sldId="259"/>
        </pc:sldMkLst>
        <pc:spChg chg="mod">
          <ac:chgData name="nxj0lsn00143502b352n00@hotmail.com" userId="bce2b4a030214e30" providerId="LiveId" clId="{05A4C48C-F112-479A-883F-19553B482497}" dt="2026-09-16T03:06:11.421" v="5" actId="20577"/>
          <ac:spMkLst>
            <pc:docMk/>
            <pc:sldMk cId="0" sldId="259"/>
            <ac:spMk id="9" creationId="{00000000-0000-0000-0000-000000000000}"/>
          </ac:spMkLst>
        </pc:spChg>
        <pc:spChg chg="mod">
          <ac:chgData name="nxj0lsn00143502b352n00@hotmail.com" userId="bce2b4a030214e30" providerId="LiveId" clId="{05A4C48C-F112-479A-883F-19553B482497}" dt="2026-09-16T03:06:15.794" v="6" actId="20577"/>
          <ac:spMkLst>
            <pc:docMk/>
            <pc:sldMk cId="0" sldId="259"/>
            <ac:spMk id="13" creationId="{00000000-0000-0000-0000-000000000000}"/>
          </ac:spMkLst>
        </pc:spChg>
        <pc:spChg chg="mod">
          <ac:chgData name="nxj0lsn00143502b352n00@hotmail.com" userId="bce2b4a030214e30" providerId="LiveId" clId="{05A4C48C-F112-479A-883F-19553B482497}" dt="2026-09-16T03:06:20.375" v="7" actId="20577"/>
          <ac:spMkLst>
            <pc:docMk/>
            <pc:sldMk cId="0" sldId="259"/>
            <ac:spMk id="17" creationId="{00000000-0000-0000-0000-000000000000}"/>
          </ac:spMkLst>
        </pc:spChg>
        <pc:spChg chg="mod">
          <ac:chgData name="nxj0lsn00143502b352n00@hotmail.com" userId="bce2b4a030214e30" providerId="LiveId" clId="{05A4C48C-F112-479A-883F-19553B482497}" dt="2026-09-16T03:06:24.464" v="8" actId="20577"/>
          <ac:spMkLst>
            <pc:docMk/>
            <pc:sldMk cId="0" sldId="259"/>
            <ac:spMk id="21" creationId="{00000000-0000-0000-0000-000000000000}"/>
          </ac:spMkLst>
        </pc:spChg>
        <pc:spChg chg="mod">
          <ac:chgData name="nxj0lsn00143502b352n00@hotmail.com" userId="bce2b4a030214e30" providerId="LiveId" clId="{05A4C48C-F112-479A-883F-19553B482497}" dt="2026-09-16T03:06:28.381" v="9" actId="20577"/>
          <ac:spMkLst>
            <pc:docMk/>
            <pc:sldMk cId="0" sldId="259"/>
            <ac:spMk id="25" creationId="{00000000-0000-0000-0000-000000000000}"/>
          </ac:spMkLst>
        </pc:spChg>
        <pc:spChg chg="mod">
          <ac:chgData name="nxj0lsn00143502b352n00@hotmail.com" userId="bce2b4a030214e30" providerId="LiveId" clId="{05A4C48C-F112-479A-883F-19553B482497}" dt="2026-09-16T03:06:33.379" v="10" actId="20577"/>
          <ac:spMkLst>
            <pc:docMk/>
            <pc:sldMk cId="0" sldId="259"/>
            <ac:spMk id="29" creationId="{00000000-0000-0000-0000-000000000000}"/>
          </ac:spMkLst>
        </pc:spChg>
      </pc:sldChg>
      <pc:sldChg chg="modSp mod">
        <pc:chgData name="nxj0lsn00143502b352n00@hotmail.com" userId="bce2b4a030214e30" providerId="LiveId" clId="{05A4C48C-F112-479A-883F-19553B482497}" dt="2026-09-16T03:07:13.224" v="16" actId="20577"/>
        <pc:sldMkLst>
          <pc:docMk/>
          <pc:sldMk cId="0" sldId="262"/>
        </pc:sldMkLst>
        <pc:spChg chg="mod">
          <ac:chgData name="nxj0lsn00143502b352n00@hotmail.com" userId="bce2b4a030214e30" providerId="LiveId" clId="{05A4C48C-F112-479A-883F-19553B482497}" dt="2026-09-16T03:06:54.603" v="12" actId="20577"/>
          <ac:spMkLst>
            <pc:docMk/>
            <pc:sldMk cId="0" sldId="262"/>
            <ac:spMk id="9" creationId="{00000000-0000-0000-0000-000000000000}"/>
          </ac:spMkLst>
        </pc:spChg>
        <pc:spChg chg="mod">
          <ac:chgData name="nxj0lsn00143502b352n00@hotmail.com" userId="bce2b4a030214e30" providerId="LiveId" clId="{05A4C48C-F112-479A-883F-19553B482497}" dt="2026-09-16T03:07:01.455" v="14" actId="20577"/>
          <ac:spMkLst>
            <pc:docMk/>
            <pc:sldMk cId="0" sldId="262"/>
            <ac:spMk id="13" creationId="{00000000-0000-0000-0000-000000000000}"/>
          </ac:spMkLst>
        </pc:spChg>
        <pc:spChg chg="mod">
          <ac:chgData name="nxj0lsn00143502b352n00@hotmail.com" userId="bce2b4a030214e30" providerId="LiveId" clId="{05A4C48C-F112-479A-883F-19553B482497}" dt="2026-09-16T03:07:05.997" v="15" actId="20577"/>
          <ac:spMkLst>
            <pc:docMk/>
            <pc:sldMk cId="0" sldId="262"/>
            <ac:spMk id="17" creationId="{00000000-0000-0000-0000-000000000000}"/>
          </ac:spMkLst>
        </pc:spChg>
        <pc:spChg chg="mod">
          <ac:chgData name="nxj0lsn00143502b352n00@hotmail.com" userId="bce2b4a030214e30" providerId="LiveId" clId="{05A4C48C-F112-479A-883F-19553B482497}" dt="2026-09-16T03:07:13.224" v="16" actId="20577"/>
          <ac:spMkLst>
            <pc:docMk/>
            <pc:sldMk cId="0" sldId="262"/>
            <ac:spMk id="21" creationId="{00000000-0000-0000-0000-000000000000}"/>
          </ac:spMkLst>
        </pc:spChg>
      </pc:sldChg>
      <pc:sldChg chg="modSp mod">
        <pc:chgData name="nxj0lsn00143502b352n00@hotmail.com" userId="bce2b4a030214e30" providerId="LiveId" clId="{05A4C48C-F112-479A-883F-19553B482497}" dt="2026-09-16T03:07:26.312" v="17" actId="20577"/>
        <pc:sldMkLst>
          <pc:docMk/>
          <pc:sldMk cId="0" sldId="264"/>
        </pc:sldMkLst>
        <pc:spChg chg="mod">
          <ac:chgData name="nxj0lsn00143502b352n00@hotmail.com" userId="bce2b4a030214e30" providerId="LiveId" clId="{05A4C48C-F112-479A-883F-19553B482497}" dt="2026-09-16T03:07:26.312" v="17" actId="20577"/>
          <ac:spMkLst>
            <pc:docMk/>
            <pc:sldMk cId="0" sldId="264"/>
            <ac:spMk id="29" creationId="{00000000-0000-0000-0000-000000000000}"/>
          </ac:spMkLst>
        </pc:spChg>
      </pc:sldChg>
      <pc:sldChg chg="modSp mod">
        <pc:chgData name="nxj0lsn00143502b352n00@hotmail.com" userId="bce2b4a030214e30" providerId="LiveId" clId="{05A4C48C-F112-479A-883F-19553B482497}" dt="2026-09-16T03:10:03.403" v="34" actId="1076"/>
        <pc:sldMkLst>
          <pc:docMk/>
          <pc:sldMk cId="0" sldId="267"/>
        </pc:sldMkLst>
        <pc:spChg chg="mod">
          <ac:chgData name="nxj0lsn00143502b352n00@hotmail.com" userId="bce2b4a030214e30" providerId="LiveId" clId="{05A4C48C-F112-479A-883F-19553B482497}" dt="2026-09-16T03:07:42.955" v="19" actId="20577"/>
          <ac:spMkLst>
            <pc:docMk/>
            <pc:sldMk cId="0" sldId="267"/>
            <ac:spMk id="9" creationId="{00000000-0000-0000-0000-000000000000}"/>
          </ac:spMkLst>
        </pc:spChg>
        <pc:spChg chg="mod">
          <ac:chgData name="nxj0lsn00143502b352n00@hotmail.com" userId="bce2b4a030214e30" providerId="LiveId" clId="{05A4C48C-F112-479A-883F-19553B482497}" dt="2026-09-16T03:07:48.585" v="21" actId="20577"/>
          <ac:spMkLst>
            <pc:docMk/>
            <pc:sldMk cId="0" sldId="267"/>
            <ac:spMk id="13" creationId="{00000000-0000-0000-0000-000000000000}"/>
          </ac:spMkLst>
        </pc:spChg>
        <pc:spChg chg="mod">
          <ac:chgData name="nxj0lsn00143502b352n00@hotmail.com" userId="bce2b4a030214e30" providerId="LiveId" clId="{05A4C48C-F112-479A-883F-19553B482497}" dt="2026-09-16T03:07:52.736" v="22" actId="20577"/>
          <ac:spMkLst>
            <pc:docMk/>
            <pc:sldMk cId="0" sldId="267"/>
            <ac:spMk id="17" creationId="{00000000-0000-0000-0000-000000000000}"/>
          </ac:spMkLst>
        </pc:spChg>
        <pc:spChg chg="mod">
          <ac:chgData name="nxj0lsn00143502b352n00@hotmail.com" userId="bce2b4a030214e30" providerId="LiveId" clId="{05A4C48C-F112-479A-883F-19553B482497}" dt="2026-09-16T03:08:00.532" v="24" actId="20577"/>
          <ac:spMkLst>
            <pc:docMk/>
            <pc:sldMk cId="0" sldId="267"/>
            <ac:spMk id="21" creationId="{00000000-0000-0000-0000-000000000000}"/>
          </ac:spMkLst>
        </pc:spChg>
        <pc:spChg chg="mod">
          <ac:chgData name="nxj0lsn00143502b352n00@hotmail.com" userId="bce2b4a030214e30" providerId="LiveId" clId="{05A4C48C-F112-479A-883F-19553B482497}" dt="2026-09-16T03:08:04.476" v="25" actId="20577"/>
          <ac:spMkLst>
            <pc:docMk/>
            <pc:sldMk cId="0" sldId="267"/>
            <ac:spMk id="25" creationId="{00000000-0000-0000-0000-000000000000}"/>
          </ac:spMkLst>
        </pc:spChg>
        <pc:spChg chg="mod">
          <ac:chgData name="nxj0lsn00143502b352n00@hotmail.com" userId="bce2b4a030214e30" providerId="LiveId" clId="{05A4C48C-F112-479A-883F-19553B482497}" dt="2026-09-16T03:10:03.403" v="34" actId="1076"/>
          <ac:spMkLst>
            <pc:docMk/>
            <pc:sldMk cId="0" sldId="267"/>
            <ac:spMk id="29" creationId="{00000000-0000-0000-0000-000000000000}"/>
          </ac:spMkLst>
        </pc:spChg>
      </pc:sldChg>
      <pc:sldChg chg="modSp mod">
        <pc:chgData name="nxj0lsn00143502b352n00@hotmail.com" userId="bce2b4a030214e30" providerId="LiveId" clId="{05A4C48C-F112-479A-883F-19553B482497}" dt="2026-09-16T03:09:18.923" v="33" actId="1076"/>
        <pc:sldMkLst>
          <pc:docMk/>
          <pc:sldMk cId="0" sldId="275"/>
        </pc:sldMkLst>
        <pc:spChg chg="mod">
          <ac:chgData name="nxj0lsn00143502b352n00@hotmail.com" userId="bce2b4a030214e30" providerId="LiveId" clId="{05A4C48C-F112-479A-883F-19553B482497}" dt="2026-09-16T03:08:31.437" v="28" actId="20577"/>
          <ac:spMkLst>
            <pc:docMk/>
            <pc:sldMk cId="0" sldId="275"/>
            <ac:spMk id="9" creationId="{00000000-0000-0000-0000-000000000000}"/>
          </ac:spMkLst>
        </pc:spChg>
        <pc:spChg chg="mod">
          <ac:chgData name="nxj0lsn00143502b352n00@hotmail.com" userId="bce2b4a030214e30" providerId="LiveId" clId="{05A4C48C-F112-479A-883F-19553B482497}" dt="2026-09-16T03:08:40.177" v="30" actId="20577"/>
          <ac:spMkLst>
            <pc:docMk/>
            <pc:sldMk cId="0" sldId="275"/>
            <ac:spMk id="13" creationId="{00000000-0000-0000-0000-000000000000}"/>
          </ac:spMkLst>
        </pc:spChg>
        <pc:spChg chg="mod">
          <ac:chgData name="nxj0lsn00143502b352n00@hotmail.com" userId="bce2b4a030214e30" providerId="LiveId" clId="{05A4C48C-F112-479A-883F-19553B482497}" dt="2026-09-16T03:08:50.028" v="32" actId="20577"/>
          <ac:spMkLst>
            <pc:docMk/>
            <pc:sldMk cId="0" sldId="275"/>
            <ac:spMk id="17" creationId="{00000000-0000-0000-0000-000000000000}"/>
          </ac:spMkLst>
        </pc:spChg>
        <pc:spChg chg="mod">
          <ac:chgData name="nxj0lsn00143502b352n00@hotmail.com" userId="bce2b4a030214e30" providerId="LiveId" clId="{05A4C48C-F112-479A-883F-19553B482497}" dt="2026-09-16T03:09:18.923" v="33" actId="1076"/>
          <ac:spMkLst>
            <pc:docMk/>
            <pc:sldMk cId="0" sldId="275"/>
            <ac:spMk id="21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3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692640" y="457200"/>
            <a:ext cx="1554480" cy="1554480"/>
          </a:xfrm>
          <a:prstGeom prst="ellipse">
            <a:avLst/>
          </a:prstGeom>
          <a:solidFill>
            <a:srgbClr val="2582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10515600" y="1463040"/>
            <a:ext cx="822960" cy="822960"/>
          </a:xfrm>
          <a:prstGeom prst="ellipse">
            <a:avLst/>
          </a:prstGeom>
          <a:solidFill>
            <a:srgbClr val="E0A6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228600" y="5394960"/>
            <a:ext cx="1188720" cy="1188720"/>
          </a:xfrm>
          <a:prstGeom prst="ellipse">
            <a:avLst/>
          </a:prstGeom>
          <a:solidFill>
            <a:srgbClr val="E0A6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1051560"/>
            <a:ext cx="10058400" cy="20116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E0A63D"/>
                </a:solidFill>
              </a:defRPr>
            </a:pPr>
            <a:r>
              <a:t>SENI BUDAYA</a:t>
            </a:r>
          </a:p>
          <a:p>
            <a:pPr>
              <a:defRPr sz="4200" b="1">
                <a:solidFill>
                  <a:srgbClr val="FFFFFF"/>
                </a:solidFill>
              </a:defRPr>
            </a:pPr>
            <a:r>
              <a:t>GERAK DASAR TARI</a:t>
            </a:r>
          </a:p>
          <a:p>
            <a:pPr>
              <a:defRPr sz="1700">
                <a:solidFill>
                  <a:srgbClr val="DCE1E6"/>
                </a:solidFill>
              </a:defRPr>
            </a:pPr>
            <a:r>
              <a:t>Ruang • Waktu • Tenaga • Ekspresi • Komposisi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206240"/>
            <a:ext cx="6858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>
                <a:solidFill>
                  <a:srgbClr val="FFFFFF"/>
                </a:solidFill>
              </a:defRPr>
            </a:pPr>
            <a:r>
              <a:t>Materi Pembelajaran SMA</a:t>
            </a:r>
            <a:br/>
            <a:r>
              <a:t>Tahun Pelajaran 2026/2027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E3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 Display"/>
              </a:defRPr>
            </a:pPr>
            <a:r>
              <a:t>Tujuan Pembelajaran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841248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555555"/>
                </a:solidFill>
                <a:latin typeface="Aptos"/>
              </a:defRPr>
            </a:pPr>
            <a:r>
              <a:t>Peserta didik diharapkan mampu…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170432"/>
            <a:ext cx="1143000" cy="54864"/>
          </a:xfrm>
          <a:prstGeom prst="rect">
            <a:avLst/>
          </a:prstGeom>
          <a:solidFill>
            <a:srgbClr val="2582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85800" y="1417320"/>
            <a:ext cx="1078992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262B30"/>
                </a:solidFill>
                <a:latin typeface="Aptos"/>
              </a:defRPr>
            </a:pPr>
            <a:r>
              <a:t>Menjelaskan pengertian dan fungsi gerak dasar tari.</a:t>
            </a:r>
          </a:p>
          <a:p>
            <a:pPr>
              <a:spcAft>
                <a:spcPts val="900"/>
              </a:spcAft>
              <a:defRPr sz="1700">
                <a:solidFill>
                  <a:srgbClr val="262B30"/>
                </a:solidFill>
                <a:latin typeface="Aptos"/>
              </a:defRPr>
            </a:pPr>
            <a:r>
              <a:t>Mengidentifikasi unsur ruang, waktu, dan tenaga dalam gerak.</a:t>
            </a:r>
          </a:p>
          <a:p>
            <a:pPr>
              <a:spcAft>
                <a:spcPts val="900"/>
              </a:spcAft>
              <a:defRPr sz="1700">
                <a:solidFill>
                  <a:srgbClr val="262B30"/>
                </a:solidFill>
                <a:latin typeface="Aptos"/>
              </a:defRPr>
            </a:pPr>
            <a:r>
              <a:t>Membedakan gerak lokomotor dan nonlokomotor serta mengenali level, arah, dan pola gerak.</a:t>
            </a:r>
          </a:p>
          <a:p>
            <a:pPr>
              <a:spcAft>
                <a:spcPts val="900"/>
              </a:spcAft>
              <a:defRPr sz="1700">
                <a:solidFill>
                  <a:srgbClr val="262B30"/>
                </a:solidFill>
                <a:latin typeface="Aptos"/>
              </a:defRPr>
            </a:pPr>
            <a:r>
              <a:t>Menganalisis karakter gerak pada tari tradisional, kreasi, dan kontemporer.</a:t>
            </a:r>
          </a:p>
          <a:p>
            <a:pPr>
              <a:spcAft>
                <a:spcPts val="900"/>
              </a:spcAft>
              <a:defRPr sz="1700">
                <a:solidFill>
                  <a:srgbClr val="262B30"/>
                </a:solidFill>
                <a:latin typeface="Aptos"/>
              </a:defRPr>
            </a:pPr>
            <a:r>
              <a:t>Mempraktikkan rangkaian gerak dasar secara tepat, ekspresif, aman, dan percaya diri.</a:t>
            </a:r>
          </a:p>
          <a:p>
            <a:pPr>
              <a:spcAft>
                <a:spcPts val="900"/>
              </a:spcAft>
              <a:defRPr sz="1700">
                <a:solidFill>
                  <a:srgbClr val="262B30"/>
                </a:solidFill>
                <a:latin typeface="Aptos"/>
              </a:defRPr>
            </a:pPr>
            <a:r>
              <a:t>Merefleksikan kualitas gerak dan perbaikan yang diperlukan.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E6E6E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E3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 Display"/>
              </a:defRPr>
            </a:pPr>
            <a:r>
              <a:t>1. Pengertian Gerak Dasar Tari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70432"/>
            <a:ext cx="1143000" cy="54864"/>
          </a:xfrm>
          <a:prstGeom prst="rect">
            <a:avLst/>
          </a:prstGeom>
          <a:solidFill>
            <a:srgbClr val="2582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40080" y="1417320"/>
            <a:ext cx="534924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2D7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0080" y="1417320"/>
            <a:ext cx="73152" cy="1874519"/>
          </a:xfrm>
          <a:prstGeom prst="rect">
            <a:avLst/>
          </a:prstGeom>
          <a:solidFill>
            <a:srgbClr val="2582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59" y="1536192"/>
            <a:ext cx="5029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050"/>
                </a:solidFill>
                <a:latin typeface="Aptos Display"/>
              </a:defRPr>
            </a:pPr>
            <a:r>
              <a:t>Gerak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59" y="2011680"/>
            <a:ext cx="4815806" cy="71558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50">
                <a:solidFill>
                  <a:srgbClr val="262B30"/>
                </a:solidFill>
                <a:latin typeface="Aptos"/>
              </a:defRPr>
            </a:pPr>
            <a:r>
              <a:rPr dirty="0"/>
              <a:t>Gerak tari </a:t>
            </a:r>
            <a:r>
              <a:rPr dirty="0" err="1"/>
              <a:t>adalah</a:t>
            </a:r>
            <a:r>
              <a:rPr dirty="0"/>
              <a:t> </a:t>
            </a:r>
            <a:r>
              <a:rPr dirty="0" err="1"/>
              <a:t>perubahan</a:t>
            </a:r>
            <a:r>
              <a:rPr dirty="0"/>
              <a:t> </a:t>
            </a:r>
            <a:r>
              <a:rPr dirty="0" err="1"/>
              <a:t>posisi</a:t>
            </a:r>
            <a:r>
              <a:rPr dirty="0"/>
              <a:t> </a:t>
            </a:r>
            <a:r>
              <a:rPr dirty="0" err="1"/>
              <a:t>atau</a:t>
            </a:r>
            <a:r>
              <a:rPr dirty="0"/>
              <a:t> </a:t>
            </a:r>
            <a:r>
              <a:rPr dirty="0" err="1"/>
              <a:t>sikap</a:t>
            </a:r>
            <a:r>
              <a:rPr dirty="0"/>
              <a:t> </a:t>
            </a:r>
            <a:r>
              <a:rPr dirty="0" err="1"/>
              <a:t>tubuh</a:t>
            </a:r>
            <a:r>
              <a:rPr dirty="0"/>
              <a:t> yang </a:t>
            </a:r>
            <a:endParaRPr lang="en-US" dirty="0"/>
          </a:p>
          <a:p>
            <a:pPr>
              <a:defRPr sz="1350">
                <a:solidFill>
                  <a:srgbClr val="262B30"/>
                </a:solidFill>
                <a:latin typeface="Aptos"/>
              </a:defRPr>
            </a:pPr>
            <a:r>
              <a:rPr dirty="0" err="1"/>
              <a:t>dilakukan</a:t>
            </a:r>
            <a:r>
              <a:rPr dirty="0"/>
              <a:t> </a:t>
            </a:r>
            <a:r>
              <a:rPr dirty="0" err="1"/>
              <a:t>secara</a:t>
            </a:r>
            <a:r>
              <a:rPr dirty="0"/>
              <a:t> </a:t>
            </a:r>
            <a:r>
              <a:rPr dirty="0" err="1"/>
              <a:t>sadar</a:t>
            </a:r>
            <a:r>
              <a:rPr dirty="0"/>
              <a:t>, </a:t>
            </a:r>
            <a:r>
              <a:rPr dirty="0" err="1"/>
              <a:t>terarah</a:t>
            </a:r>
            <a:r>
              <a:rPr dirty="0"/>
              <a:t>, </a:t>
            </a:r>
            <a:r>
              <a:rPr dirty="0" err="1"/>
              <a:t>ritmis</a:t>
            </a:r>
            <a:r>
              <a:rPr dirty="0"/>
              <a:t>, dan </a:t>
            </a:r>
            <a:r>
              <a:rPr dirty="0" err="1"/>
              <a:t>memiliki</a:t>
            </a:r>
            <a:r>
              <a:rPr dirty="0"/>
              <a:t> </a:t>
            </a:r>
            <a:r>
              <a:rPr dirty="0" err="1"/>
              <a:t>nilai</a:t>
            </a:r>
            <a:r>
              <a:rPr dirty="0"/>
              <a:t> </a:t>
            </a:r>
            <a:endParaRPr lang="en-US" dirty="0"/>
          </a:p>
          <a:p>
            <a:pPr>
              <a:defRPr sz="1350">
                <a:solidFill>
                  <a:srgbClr val="262B30"/>
                </a:solidFill>
                <a:latin typeface="Aptos"/>
              </a:defRPr>
            </a:pPr>
            <a:r>
              <a:rPr dirty="0" err="1"/>
              <a:t>artistik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menyampaikan</a:t>
            </a:r>
            <a:r>
              <a:rPr dirty="0"/>
              <a:t> </a:t>
            </a:r>
            <a:r>
              <a:rPr dirty="0" err="1"/>
              <a:t>gagasan</a:t>
            </a:r>
            <a:r>
              <a:rPr dirty="0"/>
              <a:t>, </a:t>
            </a:r>
            <a:r>
              <a:rPr dirty="0" err="1"/>
              <a:t>suasana</a:t>
            </a:r>
            <a:r>
              <a:rPr dirty="0"/>
              <a:t>, </a:t>
            </a:r>
            <a:r>
              <a:rPr dirty="0" err="1"/>
              <a:t>atau</a:t>
            </a:r>
            <a:r>
              <a:rPr dirty="0"/>
              <a:t> </a:t>
            </a:r>
            <a:r>
              <a:rPr dirty="0" err="1"/>
              <a:t>karakter</a:t>
            </a:r>
            <a:r>
              <a:rPr dirty="0"/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4924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2D7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172200" y="1417320"/>
            <a:ext cx="73152" cy="1874519"/>
          </a:xfrm>
          <a:prstGeom prst="rect">
            <a:avLst/>
          </a:prstGeom>
          <a:solidFill>
            <a:srgbClr val="E0A6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355080" y="1536192"/>
            <a:ext cx="5029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050"/>
                </a:solidFill>
                <a:latin typeface="Aptos Display"/>
              </a:defRPr>
            </a:pPr>
            <a:r>
              <a:t>Gerak dasar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55080" y="2011680"/>
            <a:ext cx="4847802" cy="71558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50">
                <a:solidFill>
                  <a:srgbClr val="262B30"/>
                </a:solidFill>
                <a:latin typeface="Aptos"/>
              </a:defRPr>
            </a:pPr>
            <a:r>
              <a:rPr dirty="0"/>
              <a:t>Gerak </a:t>
            </a:r>
            <a:r>
              <a:rPr dirty="0" err="1"/>
              <a:t>dasar</a:t>
            </a:r>
            <a:r>
              <a:rPr dirty="0"/>
              <a:t> </a:t>
            </a:r>
            <a:r>
              <a:rPr dirty="0" err="1"/>
              <a:t>merupakan</a:t>
            </a:r>
            <a:r>
              <a:rPr dirty="0"/>
              <a:t> </a:t>
            </a:r>
            <a:r>
              <a:rPr dirty="0" err="1"/>
              <a:t>pola</a:t>
            </a:r>
            <a:r>
              <a:rPr dirty="0"/>
              <a:t> </a:t>
            </a:r>
            <a:r>
              <a:rPr dirty="0" err="1"/>
              <a:t>gerak</a:t>
            </a:r>
            <a:r>
              <a:rPr dirty="0"/>
              <a:t> yang </a:t>
            </a:r>
            <a:r>
              <a:rPr dirty="0" err="1"/>
              <a:t>dapat</a:t>
            </a:r>
            <a:r>
              <a:rPr dirty="0"/>
              <a:t> </a:t>
            </a:r>
            <a:r>
              <a:rPr dirty="0" err="1"/>
              <a:t>dikembangkan</a:t>
            </a:r>
            <a:r>
              <a:rPr dirty="0"/>
              <a:t> </a:t>
            </a:r>
            <a:endParaRPr lang="en-US" dirty="0"/>
          </a:p>
          <a:p>
            <a:pPr>
              <a:defRPr sz="1350">
                <a:solidFill>
                  <a:srgbClr val="262B30"/>
                </a:solidFill>
                <a:latin typeface="Aptos"/>
              </a:defRPr>
            </a:pPr>
            <a:r>
              <a:rPr dirty="0" err="1"/>
              <a:t>menjadi</a:t>
            </a:r>
            <a:r>
              <a:rPr dirty="0"/>
              <a:t> </a:t>
            </a:r>
            <a:r>
              <a:rPr dirty="0" err="1"/>
              <a:t>rangkaian</a:t>
            </a:r>
            <a:r>
              <a:rPr dirty="0"/>
              <a:t> tari. </a:t>
            </a:r>
            <a:r>
              <a:rPr dirty="0" err="1"/>
              <a:t>Sumbernya</a:t>
            </a:r>
            <a:r>
              <a:rPr dirty="0"/>
              <a:t> </a:t>
            </a:r>
            <a:r>
              <a:rPr dirty="0" err="1"/>
              <a:t>dapat</a:t>
            </a:r>
            <a:r>
              <a:rPr dirty="0"/>
              <a:t> </a:t>
            </a:r>
            <a:r>
              <a:rPr dirty="0" err="1"/>
              <a:t>berasal</a:t>
            </a:r>
            <a:r>
              <a:rPr dirty="0"/>
              <a:t> </a:t>
            </a:r>
            <a:r>
              <a:rPr dirty="0" err="1"/>
              <a:t>dari</a:t>
            </a:r>
            <a:r>
              <a:rPr dirty="0"/>
              <a:t> </a:t>
            </a:r>
            <a:r>
              <a:rPr dirty="0" err="1"/>
              <a:t>aktivitas</a:t>
            </a:r>
            <a:r>
              <a:rPr dirty="0"/>
              <a:t> </a:t>
            </a:r>
            <a:endParaRPr lang="en-US" dirty="0"/>
          </a:p>
          <a:p>
            <a:pPr>
              <a:defRPr sz="1350">
                <a:solidFill>
                  <a:srgbClr val="262B30"/>
                </a:solidFill>
                <a:latin typeface="Aptos"/>
              </a:defRPr>
            </a:pPr>
            <a:r>
              <a:rPr dirty="0" err="1"/>
              <a:t>sehari-hari</a:t>
            </a:r>
            <a:r>
              <a:rPr dirty="0"/>
              <a:t>, </a:t>
            </a:r>
            <a:r>
              <a:rPr dirty="0" err="1"/>
              <a:t>alam</a:t>
            </a:r>
            <a:r>
              <a:rPr dirty="0"/>
              <a:t>, </a:t>
            </a:r>
            <a:r>
              <a:rPr dirty="0" err="1"/>
              <a:t>tradisi</a:t>
            </a:r>
            <a:r>
              <a:rPr dirty="0"/>
              <a:t>, </a:t>
            </a:r>
            <a:r>
              <a:rPr dirty="0" err="1"/>
              <a:t>atau</a:t>
            </a:r>
            <a:r>
              <a:rPr dirty="0"/>
              <a:t> </a:t>
            </a:r>
            <a:r>
              <a:rPr dirty="0" err="1"/>
              <a:t>eksplorasi</a:t>
            </a:r>
            <a:r>
              <a:rPr dirty="0"/>
              <a:t> </a:t>
            </a:r>
            <a:r>
              <a:rPr dirty="0" err="1"/>
              <a:t>tubuh</a:t>
            </a:r>
            <a:r>
              <a:rPr dirty="0"/>
              <a:t>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3611880"/>
            <a:ext cx="10881360" cy="1691640"/>
          </a:xfrm>
          <a:prstGeom prst="roundRect">
            <a:avLst/>
          </a:prstGeom>
          <a:solidFill>
            <a:srgbClr val="E8EEEF"/>
          </a:solidFill>
          <a:ln>
            <a:solidFill>
              <a:srgbClr val="D2D7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40080" y="3611880"/>
            <a:ext cx="73152" cy="1691640"/>
          </a:xfrm>
          <a:prstGeom prst="rect">
            <a:avLst/>
          </a:prstGeom>
          <a:solidFill>
            <a:srgbClr val="B0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2959" y="3730752"/>
            <a:ext cx="10561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050"/>
                </a:solidFill>
                <a:latin typeface="Aptos Display"/>
              </a:defRPr>
            </a:pPr>
            <a:r>
              <a:t>Intinya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59" y="4206240"/>
            <a:ext cx="1000235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62B30"/>
                </a:solidFill>
                <a:latin typeface="Aptos"/>
              </a:defRPr>
            </a:pPr>
            <a:r>
              <a:rPr dirty="0"/>
              <a:t>Gerak tari </a:t>
            </a:r>
            <a:r>
              <a:rPr dirty="0" err="1"/>
              <a:t>bukan</a:t>
            </a:r>
            <a:r>
              <a:rPr dirty="0"/>
              <a:t> </a:t>
            </a:r>
            <a:r>
              <a:rPr dirty="0" err="1"/>
              <a:t>sekadar</a:t>
            </a:r>
            <a:r>
              <a:rPr dirty="0"/>
              <a:t> </a:t>
            </a:r>
            <a:r>
              <a:rPr dirty="0" err="1"/>
              <a:t>bergerak</a:t>
            </a:r>
            <a:r>
              <a:rPr dirty="0"/>
              <a:t>. Gerak </a:t>
            </a:r>
            <a:r>
              <a:rPr dirty="0" err="1"/>
              <a:t>diorganisasi</a:t>
            </a:r>
            <a:r>
              <a:rPr dirty="0"/>
              <a:t> </a:t>
            </a:r>
            <a:r>
              <a:rPr dirty="0" err="1"/>
              <a:t>melalui</a:t>
            </a:r>
            <a:r>
              <a:rPr dirty="0"/>
              <a:t> </a:t>
            </a:r>
            <a:r>
              <a:rPr dirty="0" err="1"/>
              <a:t>tubuh</a:t>
            </a:r>
            <a:r>
              <a:rPr dirty="0"/>
              <a:t>, </a:t>
            </a:r>
            <a:r>
              <a:rPr dirty="0" err="1"/>
              <a:t>ruang</a:t>
            </a:r>
            <a:r>
              <a:rPr dirty="0"/>
              <a:t>, </a:t>
            </a:r>
            <a:r>
              <a:rPr dirty="0" err="1"/>
              <a:t>waktu</a:t>
            </a:r>
            <a:r>
              <a:rPr dirty="0"/>
              <a:t>, </a:t>
            </a:r>
            <a:r>
              <a:rPr dirty="0" err="1"/>
              <a:t>tenaga</a:t>
            </a:r>
            <a:r>
              <a:rPr dirty="0"/>
              <a:t>, </a:t>
            </a:r>
            <a:r>
              <a:rPr dirty="0" err="1"/>
              <a:t>ekspresi</a:t>
            </a:r>
            <a:r>
              <a:rPr dirty="0"/>
              <a:t>, dan </a:t>
            </a:r>
            <a:r>
              <a:rPr dirty="0" err="1"/>
              <a:t>hubungan</a:t>
            </a:r>
            <a:r>
              <a:rPr dirty="0"/>
              <a:t> </a:t>
            </a:r>
            <a:r>
              <a:rPr dirty="0" err="1"/>
              <a:t>antargerak</a:t>
            </a:r>
            <a:r>
              <a:rPr dirty="0"/>
              <a:t> </a:t>
            </a:r>
            <a:endParaRPr lang="en-US" dirty="0"/>
          </a:p>
          <a:p>
            <a:pPr>
              <a:defRPr sz="1400">
                <a:solidFill>
                  <a:srgbClr val="262B30"/>
                </a:solidFill>
                <a:latin typeface="Aptos"/>
              </a:defRPr>
            </a:pPr>
            <a:r>
              <a:rPr dirty="0" err="1"/>
              <a:t>sehingga</a:t>
            </a:r>
            <a:r>
              <a:rPr dirty="0"/>
              <a:t> </a:t>
            </a:r>
            <a:r>
              <a:rPr dirty="0" err="1"/>
              <a:t>menghasilkan</a:t>
            </a:r>
            <a:r>
              <a:rPr dirty="0"/>
              <a:t> </a:t>
            </a:r>
            <a:r>
              <a:rPr dirty="0" err="1"/>
              <a:t>makna</a:t>
            </a:r>
            <a:r>
              <a:rPr dirty="0"/>
              <a:t> dan </a:t>
            </a:r>
            <a:r>
              <a:rPr dirty="0" err="1"/>
              <a:t>keindahan</a:t>
            </a:r>
            <a:r>
              <a:rPr dirty="0"/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E6E6E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E3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 Display"/>
              </a:defRPr>
            </a:pPr>
            <a:r>
              <a:t>2. Fungsi Gerak dalam Tari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70432"/>
            <a:ext cx="1143000" cy="54864"/>
          </a:xfrm>
          <a:prstGeom prst="rect">
            <a:avLst/>
          </a:prstGeom>
          <a:solidFill>
            <a:srgbClr val="2582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40080" y="1417320"/>
            <a:ext cx="338328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2D7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0080" y="1417320"/>
            <a:ext cx="73152" cy="1874519"/>
          </a:xfrm>
          <a:prstGeom prst="rect">
            <a:avLst/>
          </a:prstGeom>
          <a:solidFill>
            <a:srgbClr val="2582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59" y="1536192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050"/>
                </a:solidFill>
                <a:latin typeface="Aptos Display"/>
              </a:defRPr>
            </a:pPr>
            <a:r>
              <a:t>Ungkapan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59" y="2011680"/>
            <a:ext cx="2663037" cy="4770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262B30"/>
                </a:solidFill>
                <a:latin typeface="Aptos"/>
              </a:defRPr>
            </a:pPr>
            <a:r>
              <a:rPr dirty="0" err="1"/>
              <a:t>Menyampaikan</a:t>
            </a:r>
            <a:r>
              <a:rPr dirty="0"/>
              <a:t> </a:t>
            </a:r>
            <a:r>
              <a:rPr dirty="0" err="1"/>
              <a:t>perasaan</a:t>
            </a:r>
            <a:r>
              <a:rPr dirty="0"/>
              <a:t>, </a:t>
            </a:r>
            <a:r>
              <a:rPr dirty="0" err="1"/>
              <a:t>suasana</a:t>
            </a:r>
            <a:r>
              <a:rPr dirty="0"/>
              <a:t>, </a:t>
            </a:r>
            <a:endParaRPr lang="en-US" dirty="0"/>
          </a:p>
          <a:p>
            <a:pPr>
              <a:defRPr sz="1250">
                <a:solidFill>
                  <a:srgbClr val="262B30"/>
                </a:solidFill>
                <a:latin typeface="Aptos"/>
              </a:defRPr>
            </a:pPr>
            <a:r>
              <a:rPr dirty="0" err="1"/>
              <a:t>gagasan</a:t>
            </a:r>
            <a:r>
              <a:rPr dirty="0"/>
              <a:t>, </a:t>
            </a:r>
            <a:r>
              <a:rPr dirty="0" err="1"/>
              <a:t>atau</a:t>
            </a:r>
            <a:r>
              <a:rPr dirty="0"/>
              <a:t> </a:t>
            </a:r>
            <a:r>
              <a:rPr dirty="0" err="1"/>
              <a:t>pesan</a:t>
            </a:r>
            <a:r>
              <a:rPr dirty="0"/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417320"/>
            <a:ext cx="338328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2D7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43400" y="1417320"/>
            <a:ext cx="73152" cy="1874519"/>
          </a:xfrm>
          <a:prstGeom prst="rect">
            <a:avLst/>
          </a:prstGeom>
          <a:solidFill>
            <a:srgbClr val="E0A6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26280" y="1536192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050"/>
                </a:solidFill>
                <a:latin typeface="Aptos Display"/>
              </a:defRPr>
            </a:pPr>
            <a:r>
              <a:t>Komunikasi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26280" y="2011680"/>
            <a:ext cx="2869760" cy="4770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262B30"/>
                </a:solidFill>
                <a:latin typeface="Aptos"/>
              </a:defRPr>
            </a:pPr>
            <a:r>
              <a:rPr dirty="0" err="1"/>
              <a:t>Menyampaikan</a:t>
            </a:r>
            <a:r>
              <a:rPr dirty="0"/>
              <a:t> </a:t>
            </a:r>
            <a:r>
              <a:rPr dirty="0" err="1"/>
              <a:t>makna</a:t>
            </a:r>
            <a:r>
              <a:rPr dirty="0"/>
              <a:t> </a:t>
            </a:r>
            <a:r>
              <a:rPr dirty="0" err="1"/>
              <a:t>melalui</a:t>
            </a:r>
            <a:r>
              <a:rPr dirty="0"/>
              <a:t> </a:t>
            </a:r>
            <a:r>
              <a:rPr dirty="0" err="1"/>
              <a:t>bahasa</a:t>
            </a:r>
            <a:r>
              <a:rPr dirty="0"/>
              <a:t> </a:t>
            </a:r>
            <a:endParaRPr lang="en-US" dirty="0"/>
          </a:p>
          <a:p>
            <a:pPr>
              <a:defRPr sz="1250">
                <a:solidFill>
                  <a:srgbClr val="262B30"/>
                </a:solidFill>
                <a:latin typeface="Aptos"/>
              </a:defRPr>
            </a:pPr>
            <a:r>
              <a:rPr dirty="0" err="1"/>
              <a:t>tubuh</a:t>
            </a:r>
            <a:r>
              <a:rPr dirty="0"/>
              <a:t>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6719" y="1417320"/>
            <a:ext cx="338328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2D7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46719" y="1417320"/>
            <a:ext cx="73152" cy="1874519"/>
          </a:xfrm>
          <a:prstGeom prst="rect">
            <a:avLst/>
          </a:prstGeom>
          <a:solidFill>
            <a:srgbClr val="B0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29599" y="1536192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050"/>
                </a:solidFill>
                <a:latin typeface="Aptos Display"/>
              </a:defRPr>
            </a:pPr>
            <a:r>
              <a:t>Estetis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599" y="2011680"/>
            <a:ext cx="2835328" cy="4770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262B30"/>
                </a:solidFill>
                <a:latin typeface="Aptos"/>
              </a:defRPr>
            </a:pPr>
            <a:r>
              <a:rPr dirty="0" err="1"/>
              <a:t>Membangun</a:t>
            </a:r>
            <a:r>
              <a:rPr dirty="0"/>
              <a:t> </a:t>
            </a:r>
            <a:r>
              <a:rPr dirty="0" err="1"/>
              <a:t>keindahan</a:t>
            </a:r>
            <a:r>
              <a:rPr dirty="0"/>
              <a:t> </a:t>
            </a:r>
            <a:r>
              <a:rPr dirty="0" err="1"/>
              <a:t>bentuk</a:t>
            </a:r>
            <a:r>
              <a:rPr dirty="0"/>
              <a:t>, </a:t>
            </a:r>
            <a:r>
              <a:rPr dirty="0" err="1"/>
              <a:t>ritme</a:t>
            </a:r>
            <a:r>
              <a:rPr dirty="0"/>
              <a:t>, </a:t>
            </a:r>
            <a:endParaRPr lang="en-US" dirty="0"/>
          </a:p>
          <a:p>
            <a:pPr>
              <a:defRPr sz="1250">
                <a:solidFill>
                  <a:srgbClr val="262B30"/>
                </a:solidFill>
                <a:latin typeface="Aptos"/>
              </a:defRPr>
            </a:pPr>
            <a:r>
              <a:rPr dirty="0"/>
              <a:t>dan </a:t>
            </a:r>
            <a:r>
              <a:rPr dirty="0" err="1"/>
              <a:t>dinamika</a:t>
            </a:r>
            <a:r>
              <a:rPr dirty="0"/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3657600"/>
            <a:ext cx="338328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2D7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40080" y="3657600"/>
            <a:ext cx="73152" cy="1874519"/>
          </a:xfrm>
          <a:prstGeom prst="rect">
            <a:avLst/>
          </a:prstGeom>
          <a:solidFill>
            <a:srgbClr val="2582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22959" y="3776472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050"/>
                </a:solidFill>
                <a:latin typeface="Aptos Display"/>
              </a:defRPr>
            </a:pPr>
            <a:r>
              <a:t>Karakter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59" y="4251960"/>
            <a:ext cx="2470035" cy="4770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262B30"/>
                </a:solidFill>
                <a:latin typeface="Aptos"/>
              </a:defRPr>
            </a:pPr>
            <a:r>
              <a:rPr dirty="0" err="1"/>
              <a:t>Membentuk</a:t>
            </a:r>
            <a:r>
              <a:rPr dirty="0"/>
              <a:t> </a:t>
            </a:r>
            <a:r>
              <a:rPr dirty="0" err="1"/>
              <a:t>watak</a:t>
            </a:r>
            <a:r>
              <a:rPr dirty="0"/>
              <a:t> </a:t>
            </a:r>
            <a:r>
              <a:rPr dirty="0" err="1"/>
              <a:t>atau</a:t>
            </a:r>
            <a:r>
              <a:rPr dirty="0"/>
              <a:t> </a:t>
            </a:r>
            <a:r>
              <a:rPr dirty="0" err="1"/>
              <a:t>identitas</a:t>
            </a:r>
            <a:r>
              <a:rPr dirty="0"/>
              <a:t> </a:t>
            </a:r>
            <a:endParaRPr lang="en-US" dirty="0"/>
          </a:p>
          <a:p>
            <a:pPr>
              <a:defRPr sz="1250">
                <a:solidFill>
                  <a:srgbClr val="262B30"/>
                </a:solidFill>
                <a:latin typeface="Aptos"/>
              </a:defRPr>
            </a:pPr>
            <a:r>
              <a:rPr lang="en-ID" dirty="0" err="1"/>
              <a:t>sebuah</a:t>
            </a:r>
            <a:r>
              <a:rPr dirty="0"/>
              <a:t> tari.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43400" y="3657600"/>
            <a:ext cx="338328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2D7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4343400" y="3657600"/>
            <a:ext cx="73152" cy="1874519"/>
          </a:xfrm>
          <a:prstGeom prst="rect">
            <a:avLst/>
          </a:prstGeom>
          <a:solidFill>
            <a:srgbClr val="E0A6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526280" y="3776472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050"/>
                </a:solidFill>
                <a:latin typeface="Aptos Display"/>
              </a:defRPr>
            </a:pPr>
            <a:r>
              <a:t>Struktur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26280" y="4251960"/>
            <a:ext cx="2343142" cy="4770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262B30"/>
                </a:solidFill>
                <a:latin typeface="Aptos"/>
              </a:defRPr>
            </a:pPr>
            <a:r>
              <a:rPr dirty="0" err="1"/>
              <a:t>Menjadi</a:t>
            </a:r>
            <a:r>
              <a:rPr dirty="0"/>
              <a:t> </a:t>
            </a:r>
            <a:r>
              <a:rPr dirty="0" err="1"/>
              <a:t>bahan</a:t>
            </a:r>
            <a:r>
              <a:rPr dirty="0"/>
              <a:t> </a:t>
            </a:r>
            <a:r>
              <a:rPr dirty="0" err="1"/>
              <a:t>penyusun</a:t>
            </a:r>
            <a:r>
              <a:rPr dirty="0"/>
              <a:t> motif </a:t>
            </a:r>
            <a:endParaRPr lang="en-US" dirty="0"/>
          </a:p>
          <a:p>
            <a:pPr>
              <a:defRPr sz="1250">
                <a:solidFill>
                  <a:srgbClr val="262B30"/>
                </a:solidFill>
                <a:latin typeface="Aptos"/>
              </a:defRPr>
            </a:pPr>
            <a:r>
              <a:rPr dirty="0"/>
              <a:t>dan </a:t>
            </a:r>
            <a:r>
              <a:rPr dirty="0" err="1"/>
              <a:t>frase</a:t>
            </a:r>
            <a:r>
              <a:rPr dirty="0"/>
              <a:t> tari.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046719" y="3657600"/>
            <a:ext cx="338328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2D7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8046719" y="3657600"/>
            <a:ext cx="73152" cy="1874519"/>
          </a:xfrm>
          <a:prstGeom prst="rect">
            <a:avLst/>
          </a:prstGeom>
          <a:solidFill>
            <a:srgbClr val="B0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229599" y="3776472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050"/>
                </a:solidFill>
                <a:latin typeface="Aptos Display"/>
              </a:defRPr>
            </a:pPr>
            <a:r>
              <a:t>Ekspresi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29599" y="4251960"/>
            <a:ext cx="3145861" cy="4770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262B30"/>
                </a:solidFill>
                <a:latin typeface="Aptos"/>
              </a:defRPr>
            </a:pPr>
            <a:r>
              <a:rPr dirty="0" err="1"/>
              <a:t>Menguatkan</a:t>
            </a:r>
            <a:r>
              <a:rPr dirty="0"/>
              <a:t> </a:t>
            </a:r>
            <a:r>
              <a:rPr dirty="0" err="1"/>
              <a:t>penghayatan</a:t>
            </a:r>
            <a:r>
              <a:rPr dirty="0"/>
              <a:t> dan </a:t>
            </a:r>
            <a:r>
              <a:rPr dirty="0" err="1"/>
              <a:t>penampilan</a:t>
            </a:r>
            <a:r>
              <a:rPr dirty="0"/>
              <a:t> </a:t>
            </a:r>
            <a:endParaRPr lang="en-US" dirty="0"/>
          </a:p>
          <a:p>
            <a:pPr>
              <a:defRPr sz="1250">
                <a:solidFill>
                  <a:srgbClr val="262B30"/>
                </a:solidFill>
                <a:latin typeface="Aptos"/>
              </a:defRPr>
            </a:pPr>
            <a:r>
              <a:rPr dirty="0" err="1"/>
              <a:t>penari</a:t>
            </a:r>
            <a:r>
              <a:rPr dirty="0"/>
              <a:t>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E6E6E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E3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 Display"/>
              </a:defRPr>
            </a:pPr>
            <a:r>
              <a:t>3. Unsur Utama Gerak Tari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841248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555555"/>
                </a:solidFill>
                <a:latin typeface="Aptos"/>
              </a:defRPr>
            </a:pPr>
            <a:r>
              <a:t>Ruang, waktu, dan tenaga saling memengaruhi.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170432"/>
            <a:ext cx="1143000" cy="54864"/>
          </a:xfrm>
          <a:prstGeom prst="rect">
            <a:avLst/>
          </a:prstGeom>
          <a:solidFill>
            <a:srgbClr val="2582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640080" y="1508760"/>
            <a:ext cx="342900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2D7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40080" y="1508760"/>
            <a:ext cx="73152" cy="3566160"/>
          </a:xfrm>
          <a:prstGeom prst="rect">
            <a:avLst/>
          </a:prstGeom>
          <a:solidFill>
            <a:srgbClr val="2582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59" y="1627631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E3050"/>
                </a:solidFill>
                <a:latin typeface="Aptos Display"/>
              </a:defRPr>
            </a:pPr>
            <a:r>
              <a:t>RUANG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59" y="2103120"/>
            <a:ext cx="3108960" cy="2852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62B30"/>
                </a:solidFill>
                <a:latin typeface="Aptos"/>
              </a:defRPr>
            </a:pPr>
            <a:r>
              <a:t>• Arah gerak</a:t>
            </a:r>
            <a:br/>
            <a:r>
              <a:t>• Level rendah–sedang–tinggi</a:t>
            </a:r>
            <a:br/>
            <a:r>
              <a:t>• Jangkauan gerak</a:t>
            </a:r>
            <a:br/>
            <a:r>
              <a:t>• Posisi/perpindahan</a:t>
            </a:r>
            <a:br/>
            <a:r>
              <a:t>• Fokus pandangan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0" y="1508760"/>
            <a:ext cx="342900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2D7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389120" y="1508760"/>
            <a:ext cx="73152" cy="3566160"/>
          </a:xfrm>
          <a:prstGeom prst="rect">
            <a:avLst/>
          </a:prstGeom>
          <a:solidFill>
            <a:srgbClr val="E0A6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572000" y="1627631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E3050"/>
                </a:solidFill>
                <a:latin typeface="Aptos Display"/>
              </a:defRPr>
            </a:pPr>
            <a:r>
              <a:t>WAKTU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0" y="2103120"/>
            <a:ext cx="3108960" cy="2852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62B30"/>
                </a:solidFill>
                <a:latin typeface="Aptos"/>
              </a:defRPr>
            </a:pPr>
            <a:r>
              <a:t>• Tempo cepat–lambat</a:t>
            </a:r>
            <a:br/>
            <a:r>
              <a:t>• Ritme/irama</a:t>
            </a:r>
            <a:br/>
            <a:r>
              <a:t>• Durasi</a:t>
            </a:r>
            <a:br/>
            <a:r>
              <a:t>• Pengulangan</a:t>
            </a:r>
            <a:br/>
            <a:r>
              <a:t>• Aksen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38160" y="1508760"/>
            <a:ext cx="342900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2D7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138160" y="1508760"/>
            <a:ext cx="73152" cy="3566160"/>
          </a:xfrm>
          <a:prstGeom prst="rect">
            <a:avLst/>
          </a:prstGeom>
          <a:solidFill>
            <a:srgbClr val="B0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321040" y="1627631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E3050"/>
                </a:solidFill>
                <a:latin typeface="Aptos Display"/>
              </a:defRPr>
            </a:pPr>
            <a:r>
              <a:t>TENAGA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21040" y="2103120"/>
            <a:ext cx="3108960" cy="2852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62B30"/>
                </a:solidFill>
                <a:latin typeface="Aptos"/>
              </a:defRPr>
            </a:pPr>
            <a:r>
              <a:t>• Intensitas</a:t>
            </a:r>
            <a:br/>
            <a:r>
              <a:t>• Tekanan/aksen</a:t>
            </a:r>
            <a:br/>
            <a:r>
              <a:t>• Kualitas gerak</a:t>
            </a:r>
            <a:br/>
            <a:r>
              <a:t>• Kontrol</a:t>
            </a:r>
            <a:br/>
            <a:r>
              <a:t>• Dinamika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E6E6E"/>
                </a:solidFill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E3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 Display"/>
              </a:defRPr>
            </a:pPr>
            <a:r>
              <a:t>4. Unsur Ruang dalam Gerak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70432"/>
            <a:ext cx="1143000" cy="54864"/>
          </a:xfrm>
          <a:prstGeom prst="rect">
            <a:avLst/>
          </a:prstGeom>
          <a:solidFill>
            <a:srgbClr val="2582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" y="1371600"/>
          <a:ext cx="109728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52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Aspek</a:t>
                      </a:r>
                    </a:p>
                  </a:txBody>
                  <a:tcPr marL="54864" marR="54864">
                    <a:solidFill>
                      <a:srgbClr val="1E3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Penjelasan</a:t>
                      </a:r>
                    </a:p>
                  </a:txBody>
                  <a:tcPr marL="54864" marR="54864">
                    <a:solidFill>
                      <a:srgbClr val="1E3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Contoh</a:t>
                      </a:r>
                    </a:p>
                  </a:txBody>
                  <a:tcPr marL="54864" marR="54864">
                    <a:solidFill>
                      <a:srgbClr val="1E3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l">
                        <a:defRPr sz="12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Arah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Orientasi gerak tubuh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Maju, mundur, kanan, kiri, diagonal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l">
                        <a:defRPr sz="12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Level</a:t>
                      </a:r>
                    </a:p>
                  </a:txBody>
                  <a:tcPr marL="54864" marR="54864">
                    <a:solidFill>
                      <a:srgbClr val="E8EEE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Tinggi-rendah posisi tubuh</a:t>
                      </a:r>
                    </a:p>
                  </a:txBody>
                  <a:tcPr marL="54864" marR="54864">
                    <a:solidFill>
                      <a:srgbClr val="E8EEE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Jongkok, berdiri, melompat</a:t>
                      </a:r>
                    </a:p>
                  </a:txBody>
                  <a:tcPr marL="54864" marR="54864">
                    <a:solidFill>
                      <a:srgbClr val="E8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l">
                        <a:defRPr sz="12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Jangkauan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Luas/sempit area gerak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Rentang tangan lebar atau dekat tubuh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l">
                        <a:defRPr sz="12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Jalur</a:t>
                      </a:r>
                    </a:p>
                  </a:txBody>
                  <a:tcPr marL="54864" marR="54864">
                    <a:solidFill>
                      <a:srgbClr val="E8EEE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Lintasan perpindahan</a:t>
                      </a:r>
                    </a:p>
                  </a:txBody>
                  <a:tcPr marL="54864" marR="54864">
                    <a:solidFill>
                      <a:srgbClr val="E8EEE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Lurus, melengkung, zig-zag, memutar</a:t>
                      </a:r>
                    </a:p>
                  </a:txBody>
                  <a:tcPr marL="54864" marR="54864">
                    <a:solidFill>
                      <a:srgbClr val="E8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l">
                        <a:defRPr sz="12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Fokus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Arah perhatian/pandangan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Ke depan, samping, atas, atau pasangan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E6E6E"/>
                </a:solidFill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E3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 Display"/>
              </a:defRPr>
            </a:pPr>
            <a:r>
              <a:t>5. Unsur Waktu dalam Gerak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70432"/>
            <a:ext cx="1143000" cy="54864"/>
          </a:xfrm>
          <a:prstGeom prst="rect">
            <a:avLst/>
          </a:prstGeom>
          <a:solidFill>
            <a:srgbClr val="2582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40080" y="1417320"/>
            <a:ext cx="338328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2D7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0080" y="1417320"/>
            <a:ext cx="73152" cy="1828800"/>
          </a:xfrm>
          <a:prstGeom prst="rect">
            <a:avLst/>
          </a:prstGeom>
          <a:solidFill>
            <a:srgbClr val="2582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59" y="1536192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050"/>
                </a:solidFill>
                <a:latin typeface="Aptos Display"/>
              </a:defRPr>
            </a:pPr>
            <a:r>
              <a:t>Tempo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59" y="2011680"/>
            <a:ext cx="3088474" cy="71558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50">
                <a:solidFill>
                  <a:srgbClr val="262B30"/>
                </a:solidFill>
                <a:latin typeface="Aptos"/>
              </a:defRPr>
            </a:pPr>
            <a:r>
              <a:rPr dirty="0" err="1"/>
              <a:t>Kecepatan</a:t>
            </a:r>
            <a:r>
              <a:rPr dirty="0"/>
              <a:t> </a:t>
            </a:r>
            <a:r>
              <a:rPr dirty="0" err="1"/>
              <a:t>gerak</a:t>
            </a:r>
            <a:r>
              <a:rPr dirty="0"/>
              <a:t>. </a:t>
            </a:r>
            <a:r>
              <a:rPr dirty="0" err="1"/>
              <a:t>Cepat</a:t>
            </a:r>
            <a:r>
              <a:rPr dirty="0"/>
              <a:t> </a:t>
            </a:r>
            <a:r>
              <a:rPr dirty="0" err="1"/>
              <a:t>cenderung</a:t>
            </a:r>
            <a:r>
              <a:rPr dirty="0"/>
              <a:t> </a:t>
            </a:r>
            <a:endParaRPr lang="en-US" dirty="0"/>
          </a:p>
          <a:p>
            <a:pPr>
              <a:defRPr sz="1350">
                <a:solidFill>
                  <a:srgbClr val="262B30"/>
                </a:solidFill>
                <a:latin typeface="Aptos"/>
              </a:defRPr>
            </a:pPr>
            <a:r>
              <a:rPr dirty="0" err="1"/>
              <a:t>memberi</a:t>
            </a:r>
            <a:r>
              <a:rPr dirty="0"/>
              <a:t> </a:t>
            </a:r>
            <a:r>
              <a:rPr dirty="0" err="1"/>
              <a:t>kesan</a:t>
            </a:r>
            <a:r>
              <a:rPr dirty="0"/>
              <a:t> </a:t>
            </a:r>
            <a:r>
              <a:rPr dirty="0" err="1"/>
              <a:t>dinamis</a:t>
            </a:r>
            <a:r>
              <a:rPr dirty="0"/>
              <a:t>; </a:t>
            </a:r>
            <a:r>
              <a:rPr dirty="0" err="1"/>
              <a:t>lambat</a:t>
            </a:r>
            <a:r>
              <a:rPr dirty="0"/>
              <a:t> </a:t>
            </a:r>
            <a:r>
              <a:rPr dirty="0" err="1"/>
              <a:t>dapat</a:t>
            </a:r>
            <a:r>
              <a:rPr dirty="0"/>
              <a:t> </a:t>
            </a:r>
            <a:endParaRPr lang="en-US" dirty="0"/>
          </a:p>
          <a:p>
            <a:pPr>
              <a:defRPr sz="1350">
                <a:solidFill>
                  <a:srgbClr val="262B30"/>
                </a:solidFill>
                <a:latin typeface="Aptos"/>
              </a:defRPr>
            </a:pPr>
            <a:r>
              <a:rPr dirty="0" err="1"/>
              <a:t>memberi</a:t>
            </a:r>
            <a:r>
              <a:rPr dirty="0"/>
              <a:t> </a:t>
            </a:r>
            <a:r>
              <a:rPr dirty="0" err="1"/>
              <a:t>kesan</a:t>
            </a:r>
            <a:r>
              <a:rPr dirty="0"/>
              <a:t> </a:t>
            </a:r>
            <a:r>
              <a:rPr dirty="0" err="1"/>
              <a:t>tenang</a:t>
            </a:r>
            <a:r>
              <a:rPr dirty="0"/>
              <a:t> </a:t>
            </a:r>
            <a:r>
              <a:rPr dirty="0" err="1"/>
              <a:t>atau</a:t>
            </a:r>
            <a:r>
              <a:rPr dirty="0"/>
              <a:t> agung.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1417320"/>
            <a:ext cx="338328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2D7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89120" y="1417320"/>
            <a:ext cx="73152" cy="1828800"/>
          </a:xfrm>
          <a:prstGeom prst="rect">
            <a:avLst/>
          </a:prstGeom>
          <a:solidFill>
            <a:srgbClr val="E0A6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72000" y="1536192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050"/>
                </a:solidFill>
                <a:latin typeface="Aptos Display"/>
              </a:defRPr>
            </a:pPr>
            <a:r>
              <a:t>Ritme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2011680"/>
            <a:ext cx="3054491" cy="71558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50">
                <a:solidFill>
                  <a:srgbClr val="262B30"/>
                </a:solidFill>
                <a:latin typeface="Aptos"/>
              </a:defRPr>
            </a:pPr>
            <a:r>
              <a:rPr dirty="0"/>
              <a:t>Pola </a:t>
            </a:r>
            <a:r>
              <a:rPr dirty="0" err="1"/>
              <a:t>panjang-pendek</a:t>
            </a:r>
            <a:r>
              <a:rPr dirty="0"/>
              <a:t> </a:t>
            </a:r>
            <a:r>
              <a:rPr dirty="0" err="1"/>
              <a:t>atau</a:t>
            </a:r>
            <a:r>
              <a:rPr dirty="0"/>
              <a:t> </a:t>
            </a:r>
            <a:r>
              <a:rPr dirty="0" err="1"/>
              <a:t>kuat-lemah</a:t>
            </a:r>
            <a:r>
              <a:rPr dirty="0"/>
              <a:t> </a:t>
            </a:r>
            <a:endParaRPr lang="en-US" dirty="0"/>
          </a:p>
          <a:p>
            <a:pPr>
              <a:defRPr sz="1350">
                <a:solidFill>
                  <a:srgbClr val="262B30"/>
                </a:solidFill>
                <a:latin typeface="Aptos"/>
              </a:defRPr>
            </a:pPr>
            <a:r>
              <a:rPr dirty="0"/>
              <a:t>yang </a:t>
            </a:r>
            <a:r>
              <a:rPr dirty="0" err="1"/>
              <a:t>teratur</a:t>
            </a:r>
            <a:r>
              <a:rPr dirty="0"/>
              <a:t> </a:t>
            </a:r>
            <a:r>
              <a:rPr dirty="0" err="1"/>
              <a:t>maupun</a:t>
            </a:r>
            <a:r>
              <a:rPr dirty="0"/>
              <a:t> </a:t>
            </a:r>
            <a:r>
              <a:rPr dirty="0" err="1"/>
              <a:t>bervariasi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</a:t>
            </a:r>
            <a:endParaRPr lang="en-US" dirty="0"/>
          </a:p>
          <a:p>
            <a:pPr>
              <a:defRPr sz="1350">
                <a:solidFill>
                  <a:srgbClr val="262B30"/>
                </a:solidFill>
                <a:latin typeface="Aptos"/>
              </a:defRPr>
            </a:pPr>
            <a:r>
              <a:rPr dirty="0" err="1"/>
              <a:t>rangkaian</a:t>
            </a:r>
            <a:r>
              <a:rPr dirty="0"/>
              <a:t> </a:t>
            </a:r>
            <a:r>
              <a:rPr dirty="0" err="1"/>
              <a:t>gerak</a:t>
            </a:r>
            <a:r>
              <a:rPr dirty="0"/>
              <a:t>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38160" y="1417320"/>
            <a:ext cx="338328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2D7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138160" y="1417320"/>
            <a:ext cx="73152" cy="1828800"/>
          </a:xfrm>
          <a:prstGeom prst="rect">
            <a:avLst/>
          </a:prstGeom>
          <a:solidFill>
            <a:srgbClr val="B0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321040" y="1536192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050"/>
                </a:solidFill>
                <a:latin typeface="Aptos Display"/>
              </a:defRPr>
            </a:pPr>
            <a:r>
              <a:t>Durasi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21040" y="2011680"/>
            <a:ext cx="3285643" cy="5078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50">
                <a:solidFill>
                  <a:srgbClr val="262B30"/>
                </a:solidFill>
                <a:latin typeface="Aptos"/>
              </a:defRPr>
            </a:pPr>
            <a:r>
              <a:rPr dirty="0"/>
              <a:t>Lama </a:t>
            </a:r>
            <a:r>
              <a:rPr dirty="0" err="1"/>
              <a:t>waktu</a:t>
            </a:r>
            <a:r>
              <a:rPr dirty="0"/>
              <a:t> </a:t>
            </a:r>
            <a:r>
              <a:rPr dirty="0" err="1"/>
              <a:t>sebuah</a:t>
            </a:r>
            <a:r>
              <a:rPr dirty="0"/>
              <a:t> </a:t>
            </a:r>
            <a:r>
              <a:rPr dirty="0" err="1"/>
              <a:t>gerak</a:t>
            </a:r>
            <a:r>
              <a:rPr dirty="0"/>
              <a:t> </a:t>
            </a:r>
            <a:r>
              <a:rPr dirty="0" err="1"/>
              <a:t>atau</a:t>
            </a:r>
            <a:r>
              <a:rPr dirty="0"/>
              <a:t> </a:t>
            </a:r>
            <a:r>
              <a:rPr dirty="0" err="1"/>
              <a:t>rangkaian</a:t>
            </a:r>
            <a:r>
              <a:rPr dirty="0"/>
              <a:t> </a:t>
            </a:r>
            <a:endParaRPr lang="en-US" dirty="0"/>
          </a:p>
          <a:p>
            <a:pPr>
              <a:defRPr sz="1350">
                <a:solidFill>
                  <a:srgbClr val="262B30"/>
                </a:solidFill>
                <a:latin typeface="Aptos"/>
              </a:defRPr>
            </a:pPr>
            <a:r>
              <a:rPr dirty="0" err="1"/>
              <a:t>gerak</a:t>
            </a:r>
            <a:r>
              <a:rPr dirty="0"/>
              <a:t> </a:t>
            </a:r>
            <a:r>
              <a:rPr dirty="0" err="1"/>
              <a:t>dilakukan</a:t>
            </a:r>
            <a:r>
              <a:rPr dirty="0"/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3611880"/>
            <a:ext cx="10881360" cy="1645920"/>
          </a:xfrm>
          <a:prstGeom prst="roundRect">
            <a:avLst/>
          </a:prstGeom>
          <a:solidFill>
            <a:srgbClr val="E8EEEF"/>
          </a:solidFill>
          <a:ln>
            <a:solidFill>
              <a:srgbClr val="D2D7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40080" y="3611880"/>
            <a:ext cx="73152" cy="1645920"/>
          </a:xfrm>
          <a:prstGeom prst="rect">
            <a:avLst/>
          </a:prstGeom>
          <a:solidFill>
            <a:srgbClr val="1E3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22959" y="3730752"/>
            <a:ext cx="105613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E3050"/>
                </a:solidFill>
                <a:latin typeface="Aptos Display"/>
              </a:defRPr>
            </a:pPr>
            <a:r>
              <a:t>Aksen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59" y="4206240"/>
            <a:ext cx="918302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62B30"/>
                </a:solidFill>
                <a:latin typeface="Aptos"/>
              </a:defRPr>
            </a:pPr>
            <a:r>
              <a:rPr dirty="0" err="1"/>
              <a:t>Penekanan</a:t>
            </a:r>
            <a:r>
              <a:rPr dirty="0"/>
              <a:t> pada </a:t>
            </a:r>
            <a:r>
              <a:rPr dirty="0" err="1"/>
              <a:t>bagian</a:t>
            </a:r>
            <a:r>
              <a:rPr dirty="0"/>
              <a:t> </a:t>
            </a:r>
            <a:r>
              <a:rPr dirty="0" err="1"/>
              <a:t>tertentu</a:t>
            </a:r>
            <a:r>
              <a:rPr dirty="0"/>
              <a:t> </a:t>
            </a:r>
            <a:r>
              <a:rPr dirty="0" err="1"/>
              <a:t>dari</a:t>
            </a:r>
            <a:r>
              <a:rPr dirty="0"/>
              <a:t> </a:t>
            </a:r>
            <a:r>
              <a:rPr dirty="0" err="1"/>
              <a:t>gerak</a:t>
            </a:r>
            <a:r>
              <a:rPr dirty="0"/>
              <a:t>. </a:t>
            </a:r>
            <a:r>
              <a:rPr dirty="0" err="1"/>
              <a:t>Aksen</a:t>
            </a:r>
            <a:r>
              <a:rPr dirty="0"/>
              <a:t> </a:t>
            </a:r>
            <a:r>
              <a:rPr dirty="0" err="1"/>
              <a:t>dapat</a:t>
            </a:r>
            <a:r>
              <a:rPr dirty="0"/>
              <a:t> </a:t>
            </a:r>
            <a:r>
              <a:rPr dirty="0" err="1"/>
              <a:t>muncul</a:t>
            </a:r>
            <a:r>
              <a:rPr dirty="0"/>
              <a:t> </a:t>
            </a:r>
            <a:r>
              <a:rPr dirty="0" err="1"/>
              <a:t>melalui</a:t>
            </a:r>
            <a:r>
              <a:rPr dirty="0"/>
              <a:t> </a:t>
            </a:r>
            <a:r>
              <a:rPr dirty="0" err="1"/>
              <a:t>perubahan</a:t>
            </a:r>
            <a:r>
              <a:rPr dirty="0"/>
              <a:t> tempo, </a:t>
            </a:r>
            <a:r>
              <a:rPr dirty="0" err="1"/>
              <a:t>tenaga</a:t>
            </a:r>
            <a:r>
              <a:rPr dirty="0"/>
              <a:t>, </a:t>
            </a:r>
            <a:r>
              <a:rPr dirty="0" err="1"/>
              <a:t>arah</a:t>
            </a:r>
            <a:r>
              <a:rPr dirty="0"/>
              <a:t>, level, </a:t>
            </a:r>
            <a:r>
              <a:rPr dirty="0" err="1"/>
              <a:t>atau</a:t>
            </a:r>
            <a:r>
              <a:rPr dirty="0"/>
              <a:t> </a:t>
            </a:r>
            <a:endParaRPr lang="en-US" dirty="0"/>
          </a:p>
          <a:p>
            <a:pPr>
              <a:defRPr sz="1400">
                <a:solidFill>
                  <a:srgbClr val="262B30"/>
                </a:solidFill>
                <a:latin typeface="Aptos"/>
              </a:defRPr>
            </a:pPr>
            <a:r>
              <a:rPr dirty="0" err="1"/>
              <a:t>penghentian</a:t>
            </a:r>
            <a:r>
              <a:rPr dirty="0"/>
              <a:t> </a:t>
            </a:r>
            <a:r>
              <a:rPr dirty="0" err="1"/>
              <a:t>sesaat</a:t>
            </a:r>
            <a:r>
              <a:rPr dirty="0"/>
              <a:t>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E6E6E"/>
                </a:solidFill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E3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 Display"/>
              </a:defRPr>
            </a:pPr>
            <a:r>
              <a:t>6. Unsur Tenaga dalam Gerak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70432"/>
            <a:ext cx="1143000" cy="54864"/>
          </a:xfrm>
          <a:prstGeom prst="rect">
            <a:avLst/>
          </a:prstGeom>
          <a:solidFill>
            <a:srgbClr val="2582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" y="1371600"/>
          <a:ext cx="109728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1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12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pPr algn="ctr">
                        <a:defRPr sz="13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Kualitas</a:t>
                      </a:r>
                    </a:p>
                  </a:txBody>
                  <a:tcPr marL="54864" marR="54864">
                    <a:solidFill>
                      <a:srgbClr val="1E3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Ciri</a:t>
                      </a:r>
                    </a:p>
                  </a:txBody>
                  <a:tcPr marL="54864" marR="54864">
                    <a:solidFill>
                      <a:srgbClr val="1E3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3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Kesan yang dapat muncul</a:t>
                      </a:r>
                    </a:p>
                  </a:txBody>
                  <a:tcPr marL="54864" marR="54864">
                    <a:solidFill>
                      <a:srgbClr val="1E3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l">
                        <a:defRPr sz="130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Kuat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30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Tekanan besar, tegas, intens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30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Berani, gagah, penuh semangat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l">
                        <a:defRPr sz="130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Sedang</a:t>
                      </a:r>
                    </a:p>
                  </a:txBody>
                  <a:tcPr marL="54864" marR="54864">
                    <a:solidFill>
                      <a:srgbClr val="E8EEE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30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Tekanan terkontrol dan seimbang</a:t>
                      </a:r>
                    </a:p>
                  </a:txBody>
                  <a:tcPr marL="54864" marR="54864">
                    <a:solidFill>
                      <a:srgbClr val="E8EEE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30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Stabil, mantap</a:t>
                      </a:r>
                    </a:p>
                  </a:txBody>
                  <a:tcPr marL="54864" marR="54864">
                    <a:solidFill>
                      <a:srgbClr val="E8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l">
                        <a:defRPr sz="130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Lembut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30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Tekanan ringan, aliran halus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30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Tenang, lembut, anggun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l">
                        <a:defRPr sz="130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Terputus</a:t>
                      </a:r>
                    </a:p>
                  </a:txBody>
                  <a:tcPr marL="54864" marR="54864">
                    <a:solidFill>
                      <a:srgbClr val="E8EEE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30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Gerak cepat lalu ditahan/berhenti</a:t>
                      </a:r>
                    </a:p>
                  </a:txBody>
                  <a:tcPr marL="54864" marR="54864">
                    <a:solidFill>
                      <a:srgbClr val="E8EEE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30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Tegas, tajam, penuh aksen</a:t>
                      </a:r>
                    </a:p>
                  </a:txBody>
                  <a:tcPr marL="54864" marR="54864">
                    <a:solidFill>
                      <a:srgbClr val="E8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2000">
                <a:tc>
                  <a:txBody>
                    <a:bodyPr/>
                    <a:lstStyle/>
                    <a:p>
                      <a:pPr algn="l">
                        <a:defRPr sz="130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Mengalir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30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Gerak berkesinambungan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30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Luwes, kontinu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E6E6E"/>
                </a:solidFill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E3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 Display"/>
              </a:defRPr>
            </a:pPr>
            <a:r>
              <a:t>7. Bagian Tubuh sebagai Sumber Gerak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70432"/>
            <a:ext cx="1143000" cy="54864"/>
          </a:xfrm>
          <a:prstGeom prst="rect">
            <a:avLst/>
          </a:prstGeom>
          <a:solidFill>
            <a:srgbClr val="2582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40080" y="1371600"/>
            <a:ext cx="338328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2D7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0080" y="1371600"/>
            <a:ext cx="73152" cy="1417320"/>
          </a:xfrm>
          <a:prstGeom prst="rect">
            <a:avLst/>
          </a:prstGeom>
          <a:solidFill>
            <a:srgbClr val="2582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59" y="1490472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50" b="1">
                <a:solidFill>
                  <a:srgbClr val="1E3050"/>
                </a:solidFill>
                <a:latin typeface="Aptos Display"/>
              </a:defRPr>
            </a:pPr>
            <a:r>
              <a:t>Kepala &amp; wajah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59" y="1965960"/>
            <a:ext cx="3063240" cy="7040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62B30"/>
                </a:solidFill>
                <a:latin typeface="Aptos"/>
              </a:defRPr>
            </a:pPr>
            <a:r>
              <a:t>Arah kepala, ekspresi, fokus pandangan.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371600"/>
            <a:ext cx="338328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2D7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43400" y="1371600"/>
            <a:ext cx="73152" cy="1417320"/>
          </a:xfrm>
          <a:prstGeom prst="rect">
            <a:avLst/>
          </a:prstGeom>
          <a:solidFill>
            <a:srgbClr val="E0A6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26280" y="1490472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50" b="1">
                <a:solidFill>
                  <a:srgbClr val="1E3050"/>
                </a:solidFill>
                <a:latin typeface="Aptos Display"/>
              </a:defRPr>
            </a:pPr>
            <a:r>
              <a:t>Tangan &amp; lengan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26280" y="1965960"/>
            <a:ext cx="3063240" cy="7040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62B30"/>
                </a:solidFill>
                <a:latin typeface="Aptos"/>
              </a:defRPr>
            </a:pPr>
            <a:r>
              <a:t>Ayunan, lengkung, bukaan, tekukan, gestur.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6719" y="1371600"/>
            <a:ext cx="338328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2D7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46719" y="1371600"/>
            <a:ext cx="73152" cy="1417320"/>
          </a:xfrm>
          <a:prstGeom prst="rect">
            <a:avLst/>
          </a:prstGeom>
          <a:solidFill>
            <a:srgbClr val="B0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29599" y="1490472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50" b="1">
                <a:solidFill>
                  <a:srgbClr val="1E3050"/>
                </a:solidFill>
                <a:latin typeface="Aptos Display"/>
              </a:defRPr>
            </a:pPr>
            <a:r>
              <a:t>Badan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599" y="1965960"/>
            <a:ext cx="3063240" cy="7040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62B30"/>
                </a:solidFill>
                <a:latin typeface="Aptos"/>
              </a:defRPr>
            </a:pPr>
            <a:r>
              <a:t>Condong, tegak, putar, lengkung, isolasi torso.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0080" y="3200400"/>
            <a:ext cx="338328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2D7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40080" y="3200400"/>
            <a:ext cx="73152" cy="1417320"/>
          </a:xfrm>
          <a:prstGeom prst="rect">
            <a:avLst/>
          </a:prstGeom>
          <a:solidFill>
            <a:srgbClr val="2582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22959" y="3319272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50" b="1">
                <a:solidFill>
                  <a:srgbClr val="1E3050"/>
                </a:solidFill>
                <a:latin typeface="Aptos Display"/>
              </a:defRPr>
            </a:pPr>
            <a:r>
              <a:t>Kaki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59" y="3794760"/>
            <a:ext cx="3063240" cy="7040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62B30"/>
                </a:solidFill>
                <a:latin typeface="Aptos"/>
              </a:defRPr>
            </a:pPr>
            <a:r>
              <a:t>Langkah, geser, loncat, pijakan, perubahan level.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43400" y="3200400"/>
            <a:ext cx="338328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2D7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4343400" y="3200400"/>
            <a:ext cx="73152" cy="1417320"/>
          </a:xfrm>
          <a:prstGeom prst="rect">
            <a:avLst/>
          </a:prstGeom>
          <a:solidFill>
            <a:srgbClr val="E0A6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4526280" y="3319272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50" b="1">
                <a:solidFill>
                  <a:srgbClr val="1E3050"/>
                </a:solidFill>
                <a:latin typeface="Aptos Display"/>
              </a:defRPr>
            </a:pPr>
            <a:r>
              <a:t>Pinggul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26280" y="3794760"/>
            <a:ext cx="3063240" cy="7040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62B30"/>
                </a:solidFill>
                <a:latin typeface="Aptos"/>
              </a:defRPr>
            </a:pPr>
            <a:r>
              <a:t>Aksen, geser, putar, atau isolasi sesuai karakter.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046719" y="3200400"/>
            <a:ext cx="338328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2D7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8046719" y="3200400"/>
            <a:ext cx="73152" cy="1417320"/>
          </a:xfrm>
          <a:prstGeom prst="rect">
            <a:avLst/>
          </a:prstGeom>
          <a:solidFill>
            <a:srgbClr val="B0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229599" y="3319272"/>
            <a:ext cx="30632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50" b="1">
                <a:solidFill>
                  <a:srgbClr val="1E3050"/>
                </a:solidFill>
                <a:latin typeface="Aptos Display"/>
              </a:defRPr>
            </a:pPr>
            <a:r>
              <a:t>Seluruh tubuh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29599" y="3794760"/>
            <a:ext cx="2929007" cy="4462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62B30"/>
                </a:solidFill>
                <a:latin typeface="Aptos"/>
              </a:defRPr>
            </a:pPr>
            <a:r>
              <a:rPr dirty="0" err="1"/>
              <a:t>Koordinasi</a:t>
            </a:r>
            <a:r>
              <a:rPr dirty="0"/>
              <a:t> </a:t>
            </a: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menghasilkan</a:t>
            </a:r>
            <a:r>
              <a:rPr dirty="0"/>
              <a:t> </a:t>
            </a:r>
            <a:r>
              <a:rPr dirty="0" err="1"/>
              <a:t>gerak</a:t>
            </a:r>
            <a:r>
              <a:rPr dirty="0"/>
              <a:t> yang </a:t>
            </a:r>
            <a:endParaRPr lang="en-US" dirty="0"/>
          </a:p>
          <a:p>
            <a:pPr>
              <a:defRPr sz="1150">
                <a:solidFill>
                  <a:srgbClr val="262B30"/>
                </a:solidFill>
                <a:latin typeface="Aptos"/>
              </a:defRPr>
            </a:pPr>
            <a:r>
              <a:rPr dirty="0" err="1"/>
              <a:t>utuh</a:t>
            </a:r>
            <a:r>
              <a:rPr dirty="0"/>
              <a:t> dan </a:t>
            </a:r>
            <a:r>
              <a:rPr dirty="0" err="1"/>
              <a:t>seimbang</a:t>
            </a:r>
            <a:r>
              <a:rPr dirty="0"/>
              <a:t>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E6E6E"/>
                </a:solidFill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E3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 Display"/>
              </a:defRPr>
            </a:pPr>
            <a:r>
              <a:t>8. Gerak Lokomotor dan Nonlokomotor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70432"/>
            <a:ext cx="1143000" cy="54864"/>
          </a:xfrm>
          <a:prstGeom prst="rect">
            <a:avLst/>
          </a:prstGeom>
          <a:solidFill>
            <a:srgbClr val="2582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85800" y="1417320"/>
            <a:ext cx="525780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2D7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417320"/>
            <a:ext cx="73152" cy="3566160"/>
          </a:xfrm>
          <a:prstGeom prst="rect">
            <a:avLst/>
          </a:prstGeom>
          <a:solidFill>
            <a:srgbClr val="2582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1536192"/>
            <a:ext cx="49377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E3050"/>
                </a:solidFill>
                <a:latin typeface="Aptos Display"/>
              </a:defRPr>
            </a:pPr>
            <a:r>
              <a:t>Lokomotor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" y="2011680"/>
            <a:ext cx="4937760" cy="2852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62B30"/>
                </a:solidFill>
                <a:latin typeface="Aptos"/>
              </a:defRPr>
            </a:pPr>
            <a:r>
              <a:t>Gerak yang menyebabkan tubuh berpindah tempat.</a:t>
            </a:r>
            <a:br/>
            <a:br/>
            <a:r>
              <a:t>Contoh:</a:t>
            </a:r>
            <a:br/>
            <a:r>
              <a:t>• Berjalan, berlari, melangkah</a:t>
            </a:r>
            <a:br/>
            <a:r>
              <a:t>• Bergeser dan melompat</a:t>
            </a:r>
            <a:br/>
            <a:r>
              <a:t>• Berputar sambil berpindah</a:t>
            </a:r>
            <a:br/>
            <a:r>
              <a:t>• Bergerak maju, mundur, diagonal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417320"/>
            <a:ext cx="525780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2D7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17920" y="1417320"/>
            <a:ext cx="73152" cy="3566160"/>
          </a:xfrm>
          <a:prstGeom prst="rect">
            <a:avLst/>
          </a:prstGeom>
          <a:solidFill>
            <a:srgbClr val="E0A6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00800" y="1536192"/>
            <a:ext cx="49377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E3050"/>
                </a:solidFill>
                <a:latin typeface="Aptos Display"/>
              </a:defRPr>
            </a:pPr>
            <a:r>
              <a:t>Nonlokomotor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0" y="2011680"/>
            <a:ext cx="4937760" cy="2852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62B30"/>
                </a:solidFill>
                <a:latin typeface="Aptos"/>
              </a:defRPr>
            </a:pPr>
            <a:r>
              <a:t>Gerak yang dilakukan tanpa perpindahan tempat sebagai unsur utama.</a:t>
            </a:r>
            <a:br/>
            <a:br/>
            <a:r>
              <a:t>Contoh:</a:t>
            </a:r>
            <a:br/>
            <a:r>
              <a:t>• Membungkuk dan meluruskan</a:t>
            </a:r>
            <a:br/>
            <a:r>
              <a:t>• Menekuk dan meregangkan</a:t>
            </a:r>
            <a:br/>
            <a:r>
              <a:t>• Memutar badan</a:t>
            </a:r>
            <a:br/>
            <a:r>
              <a:t>• Mengayun tangan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E6E6E"/>
                </a:solidFill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E3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 Display"/>
              </a:defRPr>
            </a:pPr>
            <a:r>
              <a:t>9. Level, Arah, dan Pola Gerak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70432"/>
            <a:ext cx="1143000" cy="54864"/>
          </a:xfrm>
          <a:prstGeom prst="rect">
            <a:avLst/>
          </a:prstGeom>
          <a:solidFill>
            <a:srgbClr val="2582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94360" y="1417320"/>
          <a:ext cx="10972799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0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90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03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953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Komponen</a:t>
                      </a:r>
                    </a:p>
                  </a:txBody>
                  <a:tcPr marL="54864" marR="54864">
                    <a:solidFill>
                      <a:srgbClr val="1E3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Pilihan umum</a:t>
                      </a:r>
                    </a:p>
                  </a:txBody>
                  <a:tcPr marL="54864" marR="54864">
                    <a:solidFill>
                      <a:srgbClr val="1E3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Contoh</a:t>
                      </a:r>
                    </a:p>
                  </a:txBody>
                  <a:tcPr marL="54864" marR="54864">
                    <a:solidFill>
                      <a:srgbClr val="1E3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9536">
                <a:tc>
                  <a:txBody>
                    <a:bodyPr/>
                    <a:lstStyle/>
                    <a:p>
                      <a:pPr algn="l">
                        <a:defRPr sz="140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Level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Rendah – sedang – tinggi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Jongkok – berdiri – melompat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9536">
                <a:tc>
                  <a:txBody>
                    <a:bodyPr/>
                    <a:lstStyle/>
                    <a:p>
                      <a:pPr algn="l">
                        <a:defRPr sz="140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Arah</a:t>
                      </a:r>
                    </a:p>
                  </a:txBody>
                  <a:tcPr marL="54864" marR="54864">
                    <a:solidFill>
                      <a:srgbClr val="E8EEE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Depan – belakang – samping – diagonal</a:t>
                      </a:r>
                    </a:p>
                  </a:txBody>
                  <a:tcPr marL="54864" marR="54864">
                    <a:solidFill>
                      <a:srgbClr val="E8EEE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Langkah diagonal ke kanan depan</a:t>
                      </a:r>
                    </a:p>
                  </a:txBody>
                  <a:tcPr marL="54864" marR="54864">
                    <a:solidFill>
                      <a:srgbClr val="E8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9536">
                <a:tc>
                  <a:txBody>
                    <a:bodyPr/>
                    <a:lstStyle/>
                    <a:p>
                      <a:pPr algn="l">
                        <a:defRPr sz="140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Jalur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Lurus – melengkung – zig-zag – memutar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Berjalan membentuk lingkaran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9536">
                <a:tc>
                  <a:txBody>
                    <a:bodyPr/>
                    <a:lstStyle/>
                    <a:p>
                      <a:pPr algn="l">
                        <a:defRPr sz="140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Pola lantai</a:t>
                      </a:r>
                    </a:p>
                  </a:txBody>
                  <a:tcPr marL="54864" marR="54864">
                    <a:solidFill>
                      <a:srgbClr val="E8EEE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Garis, lingkaran, kombinasi</a:t>
                      </a:r>
                    </a:p>
                  </a:txBody>
                  <a:tcPr marL="54864" marR="54864">
                    <a:solidFill>
                      <a:srgbClr val="E8EEE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Diagonal lalu lingkaran</a:t>
                      </a:r>
                    </a:p>
                  </a:txBody>
                  <a:tcPr marL="54864" marR="54864">
                    <a:solidFill>
                      <a:srgbClr val="E8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E6E6E"/>
                </a:solidFill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E3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 Display"/>
              </a:defRPr>
            </a:pPr>
            <a:r>
              <a:t>10. Dari Gerak Dasar Menjadi Motif Tari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70432"/>
            <a:ext cx="1143000" cy="54864"/>
          </a:xfrm>
          <a:prstGeom prst="rect">
            <a:avLst/>
          </a:prstGeom>
          <a:solidFill>
            <a:srgbClr val="2582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48640" y="1554480"/>
            <a:ext cx="2057400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D2D7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548640" y="1554480"/>
            <a:ext cx="73152" cy="2331720"/>
          </a:xfrm>
          <a:prstGeom prst="rect">
            <a:avLst/>
          </a:prstGeom>
          <a:solidFill>
            <a:srgbClr val="2582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731520" y="1673352"/>
            <a:ext cx="1737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E3050"/>
                </a:solidFill>
                <a:latin typeface="Aptos Display"/>
              </a:defRPr>
            </a:pPr>
            <a:r>
              <a:t>1. Eksplorasi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148840"/>
            <a:ext cx="1683474" cy="6232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62B30"/>
                </a:solidFill>
                <a:latin typeface="Aptos"/>
              </a:defRPr>
            </a:pPr>
            <a:r>
              <a:rPr dirty="0" err="1"/>
              <a:t>Mencari</a:t>
            </a:r>
            <a:r>
              <a:rPr dirty="0"/>
              <a:t> </a:t>
            </a:r>
            <a:r>
              <a:rPr dirty="0" err="1"/>
              <a:t>kemungkinan</a:t>
            </a:r>
            <a:r>
              <a:rPr dirty="0"/>
              <a:t> </a:t>
            </a:r>
            <a:endParaRPr lang="en-US" dirty="0"/>
          </a:p>
          <a:p>
            <a:pPr>
              <a:defRPr sz="1150">
                <a:solidFill>
                  <a:srgbClr val="262B30"/>
                </a:solidFill>
                <a:latin typeface="Aptos"/>
              </a:defRPr>
            </a:pPr>
            <a:r>
              <a:rPr dirty="0" err="1"/>
              <a:t>gerak</a:t>
            </a:r>
            <a:r>
              <a:rPr dirty="0"/>
              <a:t> </a:t>
            </a:r>
            <a:r>
              <a:rPr dirty="0" err="1"/>
              <a:t>dari</a:t>
            </a:r>
            <a:r>
              <a:rPr dirty="0"/>
              <a:t> </a:t>
            </a:r>
            <a:r>
              <a:rPr dirty="0" err="1"/>
              <a:t>tubuh</a:t>
            </a:r>
            <a:r>
              <a:rPr dirty="0"/>
              <a:t>, </a:t>
            </a:r>
            <a:r>
              <a:rPr dirty="0" err="1"/>
              <a:t>alam</a:t>
            </a:r>
            <a:r>
              <a:rPr dirty="0"/>
              <a:t>, </a:t>
            </a:r>
            <a:endParaRPr lang="en-US" dirty="0"/>
          </a:p>
          <a:p>
            <a:pPr>
              <a:defRPr sz="1150">
                <a:solidFill>
                  <a:srgbClr val="262B30"/>
                </a:solidFill>
                <a:latin typeface="Aptos"/>
              </a:defRPr>
            </a:pPr>
            <a:r>
              <a:rPr dirty="0" err="1"/>
              <a:t>aktivitas</a:t>
            </a:r>
            <a:r>
              <a:rPr dirty="0"/>
              <a:t>, </a:t>
            </a:r>
            <a:r>
              <a:rPr dirty="0" err="1"/>
              <a:t>atau</a:t>
            </a:r>
            <a:r>
              <a:rPr dirty="0"/>
              <a:t> ide.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852928" y="1554480"/>
            <a:ext cx="2057400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D2D7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2852928" y="1554480"/>
            <a:ext cx="73152" cy="2331720"/>
          </a:xfrm>
          <a:prstGeom prst="rect">
            <a:avLst/>
          </a:prstGeom>
          <a:solidFill>
            <a:srgbClr val="E0A6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035808" y="1673352"/>
            <a:ext cx="1737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E3050"/>
                </a:solidFill>
                <a:latin typeface="Aptos Display"/>
              </a:defRPr>
            </a:pPr>
            <a:r>
              <a:t>2. Improvisasi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35808" y="2148840"/>
            <a:ext cx="1721946" cy="6232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62B30"/>
                </a:solidFill>
                <a:latin typeface="Aptos"/>
              </a:defRPr>
            </a:pPr>
            <a:r>
              <a:rPr dirty="0" err="1"/>
              <a:t>Mencoba</a:t>
            </a:r>
            <a:r>
              <a:rPr dirty="0"/>
              <a:t> </a:t>
            </a:r>
            <a:r>
              <a:rPr dirty="0" err="1"/>
              <a:t>variasi</a:t>
            </a:r>
            <a:r>
              <a:rPr dirty="0"/>
              <a:t> </a:t>
            </a:r>
            <a:r>
              <a:rPr dirty="0" err="1"/>
              <a:t>secara</a:t>
            </a:r>
            <a:r>
              <a:rPr dirty="0"/>
              <a:t> </a:t>
            </a:r>
            <a:endParaRPr lang="en-US" dirty="0"/>
          </a:p>
          <a:p>
            <a:pPr>
              <a:defRPr sz="1150">
                <a:solidFill>
                  <a:srgbClr val="262B30"/>
                </a:solidFill>
                <a:latin typeface="Aptos"/>
              </a:defRPr>
            </a:pPr>
            <a:r>
              <a:rPr dirty="0" err="1"/>
              <a:t>spontan</a:t>
            </a:r>
            <a:r>
              <a:rPr dirty="0"/>
              <a:t>: </a:t>
            </a:r>
            <a:r>
              <a:rPr dirty="0" err="1"/>
              <a:t>arah</a:t>
            </a:r>
            <a:r>
              <a:rPr dirty="0"/>
              <a:t>, level, </a:t>
            </a:r>
            <a:endParaRPr lang="en-US" dirty="0"/>
          </a:p>
          <a:p>
            <a:pPr>
              <a:defRPr sz="1150">
                <a:solidFill>
                  <a:srgbClr val="262B30"/>
                </a:solidFill>
                <a:latin typeface="Aptos"/>
              </a:defRPr>
            </a:pPr>
            <a:r>
              <a:rPr dirty="0"/>
              <a:t>tempo, </a:t>
            </a:r>
            <a:r>
              <a:rPr dirty="0" err="1"/>
              <a:t>tenaga</a:t>
            </a:r>
            <a:r>
              <a:rPr dirty="0"/>
              <a:t>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157216" y="1554480"/>
            <a:ext cx="2057400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D2D7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5157216" y="1554480"/>
            <a:ext cx="73152" cy="2331720"/>
          </a:xfrm>
          <a:prstGeom prst="rect">
            <a:avLst/>
          </a:prstGeom>
          <a:solidFill>
            <a:srgbClr val="B0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340096" y="1673352"/>
            <a:ext cx="1737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E3050"/>
                </a:solidFill>
                <a:latin typeface="Aptos Display"/>
              </a:defRPr>
            </a:pPr>
            <a:r>
              <a:t>3. Seleksi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40096" y="2148840"/>
            <a:ext cx="1882247" cy="4462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62B30"/>
                </a:solidFill>
                <a:latin typeface="Aptos"/>
              </a:defRPr>
            </a:pPr>
            <a:r>
              <a:rPr dirty="0" err="1"/>
              <a:t>Memilih</a:t>
            </a:r>
            <a:r>
              <a:rPr dirty="0"/>
              <a:t> </a:t>
            </a:r>
            <a:r>
              <a:rPr dirty="0" err="1"/>
              <a:t>gerak</a:t>
            </a:r>
            <a:r>
              <a:rPr dirty="0"/>
              <a:t> yang </a:t>
            </a:r>
            <a:r>
              <a:rPr dirty="0" err="1"/>
              <a:t>sesuai</a:t>
            </a:r>
            <a:r>
              <a:rPr dirty="0"/>
              <a:t> </a:t>
            </a:r>
            <a:endParaRPr lang="en-US" dirty="0"/>
          </a:p>
          <a:p>
            <a:pPr>
              <a:defRPr sz="1150">
                <a:solidFill>
                  <a:srgbClr val="262B30"/>
                </a:solidFill>
                <a:latin typeface="Aptos"/>
              </a:defRPr>
            </a:pPr>
            <a:r>
              <a:rPr dirty="0" err="1"/>
              <a:t>tema</a:t>
            </a:r>
            <a:r>
              <a:rPr dirty="0"/>
              <a:t> dan </a:t>
            </a:r>
            <a:r>
              <a:rPr dirty="0" err="1"/>
              <a:t>karakter</a:t>
            </a:r>
            <a:r>
              <a:rPr dirty="0"/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461504" y="1554480"/>
            <a:ext cx="2057400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D2D7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7461504" y="1554480"/>
            <a:ext cx="73152" cy="2331720"/>
          </a:xfrm>
          <a:prstGeom prst="rect">
            <a:avLst/>
          </a:prstGeom>
          <a:solidFill>
            <a:srgbClr val="2582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644383" y="1673352"/>
            <a:ext cx="1737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E3050"/>
                </a:solidFill>
                <a:latin typeface="Aptos Display"/>
              </a:defRPr>
            </a:pPr>
            <a:r>
              <a:t>4. Variasi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44383" y="2148840"/>
            <a:ext cx="1710725" cy="62324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62B30"/>
                </a:solidFill>
                <a:latin typeface="Aptos"/>
              </a:defRPr>
            </a:pPr>
            <a:r>
              <a:rPr dirty="0" err="1"/>
              <a:t>Mengubah</a:t>
            </a:r>
            <a:r>
              <a:rPr dirty="0"/>
              <a:t>, </a:t>
            </a:r>
            <a:r>
              <a:rPr dirty="0" err="1"/>
              <a:t>mengulang</a:t>
            </a:r>
            <a:r>
              <a:rPr dirty="0"/>
              <a:t>, </a:t>
            </a:r>
            <a:endParaRPr lang="en-US" dirty="0"/>
          </a:p>
          <a:p>
            <a:pPr>
              <a:defRPr sz="1150">
                <a:solidFill>
                  <a:srgbClr val="262B30"/>
                </a:solidFill>
                <a:latin typeface="Aptos"/>
              </a:defRPr>
            </a:pPr>
            <a:r>
              <a:rPr dirty="0" err="1"/>
              <a:t>menambah</a:t>
            </a:r>
            <a:r>
              <a:rPr dirty="0"/>
              <a:t>, </a:t>
            </a:r>
            <a:r>
              <a:rPr dirty="0" err="1"/>
              <a:t>atau</a:t>
            </a:r>
            <a:r>
              <a:rPr dirty="0"/>
              <a:t> </a:t>
            </a:r>
            <a:endParaRPr lang="en-US" dirty="0"/>
          </a:p>
          <a:p>
            <a:pPr>
              <a:defRPr sz="1150">
                <a:solidFill>
                  <a:srgbClr val="262B30"/>
                </a:solidFill>
                <a:latin typeface="Aptos"/>
              </a:defRPr>
            </a:pPr>
            <a:r>
              <a:rPr dirty="0" err="1"/>
              <a:t>mengurangi</a:t>
            </a:r>
            <a:r>
              <a:rPr dirty="0"/>
              <a:t> motif.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765792" y="1554480"/>
            <a:ext cx="2057400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D2D7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9765792" y="1554480"/>
            <a:ext cx="73152" cy="2331720"/>
          </a:xfrm>
          <a:prstGeom prst="rect">
            <a:avLst/>
          </a:prstGeom>
          <a:solidFill>
            <a:srgbClr val="E0A6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948672" y="1673352"/>
            <a:ext cx="17373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E3050"/>
                </a:solidFill>
                <a:latin typeface="Aptos Display"/>
              </a:defRPr>
            </a:pPr>
            <a:r>
              <a:t>5. Komposisi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948672" y="2148840"/>
            <a:ext cx="1787669" cy="4462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262B30"/>
                </a:solidFill>
                <a:latin typeface="Aptos"/>
              </a:defRPr>
            </a:pPr>
            <a:r>
              <a:rPr dirty="0"/>
              <a:t>Menyusun motif </a:t>
            </a:r>
            <a:r>
              <a:rPr dirty="0" err="1"/>
              <a:t>menjadi</a:t>
            </a:r>
            <a:r>
              <a:rPr dirty="0"/>
              <a:t> </a:t>
            </a:r>
            <a:endParaRPr lang="en-US" dirty="0"/>
          </a:p>
          <a:p>
            <a:pPr>
              <a:defRPr sz="1150">
                <a:solidFill>
                  <a:srgbClr val="262B30"/>
                </a:solidFill>
                <a:latin typeface="Aptos"/>
              </a:defRPr>
            </a:pPr>
            <a:r>
              <a:rPr dirty="0" err="1"/>
              <a:t>frase</a:t>
            </a:r>
            <a:r>
              <a:rPr dirty="0"/>
              <a:t> dan </a:t>
            </a:r>
            <a:r>
              <a:rPr dirty="0" err="1"/>
              <a:t>rangkaian</a:t>
            </a:r>
            <a:r>
              <a:rPr dirty="0"/>
              <a:t> tari.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097280" y="4343400"/>
            <a:ext cx="9966960" cy="822960"/>
          </a:xfrm>
          <a:prstGeom prst="roundRect">
            <a:avLst/>
          </a:prstGeom>
          <a:solidFill>
            <a:srgbClr val="E8EEEF"/>
          </a:solidFill>
          <a:ln>
            <a:solidFill>
              <a:srgbClr val="D2D7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1097280" y="4343400"/>
            <a:ext cx="73152" cy="822960"/>
          </a:xfrm>
          <a:prstGeom prst="rect">
            <a:avLst/>
          </a:prstGeom>
          <a:solidFill>
            <a:srgbClr val="1E3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1280160" y="4462272"/>
            <a:ext cx="9646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1E3050"/>
                </a:solidFill>
                <a:latin typeface="Aptos Display"/>
              </a:defRPr>
            </a:pPr>
            <a:r>
              <a:t>Alur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80160" y="4798967"/>
            <a:ext cx="9646920" cy="1097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262B30"/>
                </a:solidFill>
                <a:latin typeface="Aptos"/>
              </a:defRPr>
            </a:pPr>
            <a:r>
              <a:rPr dirty="0"/>
              <a:t>GERAK DASAR → EKSPLORASI → IMPROVISASI → SELEKSI → VARIASI → KOMPOSISI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E6E6E"/>
                </a:solidFill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E3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 Display"/>
              </a:defRPr>
            </a:pPr>
            <a:r>
              <a:t>11. Contoh Gerak pada Tari Nusantara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841248"/>
            <a:ext cx="109728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50">
                <a:solidFill>
                  <a:srgbClr val="555555"/>
                </a:solidFill>
                <a:latin typeface="Aptos"/>
              </a:defRPr>
            </a:pPr>
            <a:r>
              <a:t>Contoh untuk mengenali keragaman karakter gerak.</a:t>
            </a:r>
          </a:p>
        </p:txBody>
      </p:sp>
      <p:sp>
        <p:nvSpPr>
          <p:cNvPr id="6" name="Rectangle 5"/>
          <p:cNvSpPr/>
          <p:nvPr/>
        </p:nvSpPr>
        <p:spPr>
          <a:xfrm>
            <a:off x="502920" y="1170432"/>
            <a:ext cx="1143000" cy="54864"/>
          </a:xfrm>
          <a:prstGeom prst="rect">
            <a:avLst/>
          </a:prstGeom>
          <a:solidFill>
            <a:srgbClr val="2582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94360" y="1371600"/>
          <a:ext cx="10972800" cy="4617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1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1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69620">
                <a:tc>
                  <a:txBody>
                    <a:bodyPr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Tari/Tradisi</a:t>
                      </a:r>
                    </a:p>
                  </a:txBody>
                  <a:tcPr marL="54864" marR="54864">
                    <a:solidFill>
                      <a:srgbClr val="1E3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Karakter gerak yang dapat diamati</a:t>
                      </a:r>
                    </a:p>
                  </a:txBody>
                  <a:tcPr marL="54864" marR="54864">
                    <a:solidFill>
                      <a:srgbClr val="1E3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9620">
                <a:tc>
                  <a:txBody>
                    <a:bodyPr/>
                    <a:lstStyle/>
                    <a:p>
                      <a:pPr algn="l">
                        <a:defRPr sz="12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Saman – Aceh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Koordinasi cepat, tepukan, perubahan gerak serempak, kekompakan kelompok.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9620">
                <a:tc>
                  <a:txBody>
                    <a:bodyPr/>
                    <a:lstStyle/>
                    <a:p>
                      <a:pPr algn="l">
                        <a:defRPr sz="12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Piring – Sumatera Barat</a:t>
                      </a:r>
                    </a:p>
                  </a:txBody>
                  <a:tcPr marL="54864" marR="54864">
                    <a:solidFill>
                      <a:srgbClr val="E8EEE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Gerak tangan dan langkah dinamis, penggunaan properti piring.</a:t>
                      </a:r>
                    </a:p>
                  </a:txBody>
                  <a:tcPr marL="54864" marR="54864">
                    <a:solidFill>
                      <a:srgbClr val="E8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9620">
                <a:tc>
                  <a:txBody>
                    <a:bodyPr/>
                    <a:lstStyle/>
                    <a:p>
                      <a:pPr algn="l">
                        <a:defRPr sz="12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Jaipong – Jawa Barat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Gerak lincah, aksen ritmis, koordinasi tangan, badan, dan kaki.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9620">
                <a:tc>
                  <a:txBody>
                    <a:bodyPr/>
                    <a:lstStyle/>
                    <a:p>
                      <a:pPr algn="l">
                        <a:defRPr sz="12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Pendet – Bali</a:t>
                      </a:r>
                    </a:p>
                  </a:txBody>
                  <a:tcPr marL="54864" marR="54864">
                    <a:solidFill>
                      <a:srgbClr val="E8EEE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Gestur tangan, mata, sikap tubuh, dan perpindahan yang khas.</a:t>
                      </a:r>
                    </a:p>
                  </a:txBody>
                  <a:tcPr marL="54864" marR="54864">
                    <a:solidFill>
                      <a:srgbClr val="E8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69620">
                <a:tc>
                  <a:txBody>
                    <a:bodyPr/>
                    <a:lstStyle/>
                    <a:p>
                      <a:pPr algn="l">
                        <a:defRPr sz="12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Serimpi – Jawa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Gerak halus, terkontrol, lembut, dan cenderung tenang.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E6E6E"/>
                </a:solidFill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E3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 Display"/>
              </a:defRPr>
            </a:pPr>
            <a:r>
              <a:t>12. Gerak Tari Kreasi dan Kontemporer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70432"/>
            <a:ext cx="1143000" cy="54864"/>
          </a:xfrm>
          <a:prstGeom prst="rect">
            <a:avLst/>
          </a:prstGeom>
          <a:solidFill>
            <a:srgbClr val="2582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85800" y="1417320"/>
            <a:ext cx="1078992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262B30"/>
                </a:solidFill>
                <a:latin typeface="Aptos"/>
              </a:defRPr>
            </a:pPr>
            <a:r>
              <a:t>Gerak dapat mengolah tradisi, gerak sehari-hari, simbol, atau eksplorasi tubuh.</a:t>
            </a:r>
          </a:p>
          <a:p>
            <a:pPr>
              <a:spcAft>
                <a:spcPts val="900"/>
              </a:spcAft>
              <a:defRPr sz="1700">
                <a:solidFill>
                  <a:srgbClr val="262B30"/>
                </a:solidFill>
                <a:latin typeface="Aptos"/>
              </a:defRPr>
            </a:pPr>
            <a:r>
              <a:t>Pengembangan gerak tetap mempertimbangkan ruang, waktu, tenaga, ekspresi, dan komposisi.</a:t>
            </a:r>
          </a:p>
          <a:p>
            <a:pPr>
              <a:spcAft>
                <a:spcPts val="900"/>
              </a:spcAft>
              <a:defRPr sz="1700">
                <a:solidFill>
                  <a:srgbClr val="262B30"/>
                </a:solidFill>
                <a:latin typeface="Aptos"/>
              </a:defRPr>
            </a:pPr>
            <a:r>
              <a:t>Gerak dapat dibuat sederhana atau kompleks sesuai gagasan dan kemampuan penari.</a:t>
            </a:r>
          </a:p>
          <a:p>
            <a:pPr>
              <a:spcAft>
                <a:spcPts val="900"/>
              </a:spcAft>
              <a:defRPr sz="1700">
                <a:solidFill>
                  <a:srgbClr val="262B30"/>
                </a:solidFill>
                <a:latin typeface="Aptos"/>
              </a:defRPr>
            </a:pPr>
            <a:r>
              <a:t>Kebaruan tidak berarti mengabaikan teknik; pengolahan gerak tetap perlu terkontrol dan bertujuan.</a:t>
            </a:r>
          </a:p>
          <a:p>
            <a:pPr>
              <a:spcAft>
                <a:spcPts val="900"/>
              </a:spcAft>
              <a:defRPr sz="1700">
                <a:solidFill>
                  <a:srgbClr val="262B30"/>
                </a:solidFill>
                <a:latin typeface="Aptos"/>
              </a:defRPr>
            </a:pPr>
            <a:r>
              <a:t>Improvisasi dapat digunakan untuk menemukan kemungkinan gerak sebelum ditetapkan menjadi koreografi.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E6E6E"/>
                </a:solidFill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E3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 Display"/>
              </a:defRPr>
            </a:pPr>
            <a:r>
              <a:t>13. Teknik Dasar dan Keselamatan Berlatih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70432"/>
            <a:ext cx="1143000" cy="54864"/>
          </a:xfrm>
          <a:prstGeom prst="rect">
            <a:avLst/>
          </a:prstGeom>
          <a:solidFill>
            <a:srgbClr val="2582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40080" y="1417320"/>
            <a:ext cx="525780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2D7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0080" y="1417320"/>
            <a:ext cx="73152" cy="3566160"/>
          </a:xfrm>
          <a:prstGeom prst="rect">
            <a:avLst/>
          </a:prstGeom>
          <a:solidFill>
            <a:srgbClr val="2582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59" y="1536192"/>
            <a:ext cx="49377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E3050"/>
                </a:solidFill>
                <a:latin typeface="Aptos Display"/>
              </a:defRPr>
            </a:pPr>
            <a:r>
              <a:t>Sebelum bergerak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59" y="2011680"/>
            <a:ext cx="4937760" cy="2852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62B30"/>
                </a:solidFill>
                <a:latin typeface="Aptos"/>
              </a:defRPr>
            </a:pPr>
            <a:r>
              <a:t>• Gunakan pakaian yang nyaman.</a:t>
            </a:r>
            <a:br/>
            <a:r>
              <a:t>• Pastikan ruang cukup aman dan tidak licin.</a:t>
            </a:r>
            <a:br/>
            <a:r>
              <a:t>• Lakukan pemanasan bertahap.</a:t>
            </a:r>
            <a:br/>
            <a:r>
              <a:t>• Perhatikan jarak dengan teman dan benda di sekitar.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417320"/>
            <a:ext cx="5257800" cy="3566160"/>
          </a:xfrm>
          <a:prstGeom prst="roundRect">
            <a:avLst/>
          </a:prstGeom>
          <a:solidFill>
            <a:srgbClr val="FFFFFF"/>
          </a:solidFill>
          <a:ln>
            <a:solidFill>
              <a:srgbClr val="D2D7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17920" y="1417320"/>
            <a:ext cx="73152" cy="3566160"/>
          </a:xfrm>
          <a:prstGeom prst="rect">
            <a:avLst/>
          </a:prstGeom>
          <a:solidFill>
            <a:srgbClr val="B0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00800" y="1536192"/>
            <a:ext cx="49377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E3050"/>
                </a:solidFill>
                <a:latin typeface="Aptos Display"/>
              </a:defRPr>
            </a:pPr>
            <a:r>
              <a:t>Saat bergerak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0" y="2011680"/>
            <a:ext cx="4937760" cy="2852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62B30"/>
                </a:solidFill>
                <a:latin typeface="Aptos"/>
              </a:defRPr>
            </a:pPr>
            <a:r>
              <a:t>• Jaga postur dan keseimbangan.</a:t>
            </a:r>
            <a:br/>
            <a:r>
              <a:t>• Jangan memaksakan rentang gerak.</a:t>
            </a:r>
            <a:br/>
            <a:r>
              <a:t>• Tingkatkan intensitas bertahap.</a:t>
            </a:r>
            <a:br/>
            <a:r>
              <a:t>• Gunakan teknik pendaratan aman saat melompat.</a:t>
            </a:r>
            <a:br/>
            <a:r>
              <a:t>• Berhenti bila muncul rasa sakit atau pusing.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E6E6E"/>
                </a:solidFill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E3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 Display"/>
              </a:defRPr>
            </a:pPr>
            <a:r>
              <a:t>14. Aktivitas Praktik: Eksplorasi Gerak Dasar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70432"/>
            <a:ext cx="1143000" cy="54864"/>
          </a:xfrm>
          <a:prstGeom prst="rect">
            <a:avLst/>
          </a:prstGeom>
          <a:solidFill>
            <a:srgbClr val="2582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685800" y="1325880"/>
            <a:ext cx="457200" cy="457200"/>
          </a:xfrm>
          <a:prstGeom prst="ellipse">
            <a:avLst/>
          </a:prstGeom>
          <a:solidFill>
            <a:srgbClr val="2582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85800" y="139903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325880" y="1280160"/>
            <a:ext cx="996696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D2D7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325880" y="1280160"/>
            <a:ext cx="73152" cy="566928"/>
          </a:xfrm>
          <a:prstGeom prst="rect">
            <a:avLst/>
          </a:prstGeom>
          <a:solidFill>
            <a:srgbClr val="2582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508760" y="1399031"/>
            <a:ext cx="9646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E3050"/>
                </a:solidFill>
                <a:latin typeface="Aptos Display"/>
              </a:defRPr>
            </a:pPr>
            <a:r>
              <a:t>Pemanasan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1874519"/>
            <a:ext cx="9646920" cy="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262B30"/>
                </a:solidFill>
                <a:latin typeface="Aptos"/>
              </a:defRPr>
            </a:pPr>
            <a:r>
              <a:t>5–10 menit</a:t>
            </a:r>
          </a:p>
        </p:txBody>
      </p:sp>
      <p:sp>
        <p:nvSpPr>
          <p:cNvPr id="12" name="Oval 11"/>
          <p:cNvSpPr/>
          <p:nvPr/>
        </p:nvSpPr>
        <p:spPr>
          <a:xfrm>
            <a:off x="685800" y="2075688"/>
            <a:ext cx="457200" cy="457200"/>
          </a:xfrm>
          <a:prstGeom prst="ellipse">
            <a:avLst/>
          </a:prstGeom>
          <a:solidFill>
            <a:srgbClr val="2582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85800" y="2148840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B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325880" y="2029968"/>
            <a:ext cx="996696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D2D7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1325880" y="2029968"/>
            <a:ext cx="73152" cy="566928"/>
          </a:xfrm>
          <a:prstGeom prst="rect">
            <a:avLst/>
          </a:prstGeom>
          <a:solidFill>
            <a:srgbClr val="E0A6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508760" y="2148840"/>
            <a:ext cx="9646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E3050"/>
                </a:solidFill>
                <a:latin typeface="Aptos Display"/>
              </a:defRPr>
            </a:pPr>
            <a:r>
              <a:t>Eksplorasi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2624328"/>
            <a:ext cx="9646920" cy="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262B30"/>
                </a:solidFill>
                <a:latin typeface="Aptos"/>
              </a:defRPr>
            </a:pPr>
            <a:r>
              <a:t>3 gerak tangan + 3 gerak kaki + 2 gerak badan</a:t>
            </a:r>
          </a:p>
        </p:txBody>
      </p:sp>
      <p:sp>
        <p:nvSpPr>
          <p:cNvPr id="18" name="Oval 17"/>
          <p:cNvSpPr/>
          <p:nvPr/>
        </p:nvSpPr>
        <p:spPr>
          <a:xfrm>
            <a:off x="685800" y="2825496"/>
            <a:ext cx="457200" cy="457200"/>
          </a:xfrm>
          <a:prstGeom prst="ellipse">
            <a:avLst/>
          </a:prstGeom>
          <a:solidFill>
            <a:srgbClr val="2582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85800" y="2898648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C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325880" y="2779776"/>
            <a:ext cx="996696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D2D7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1325880" y="2779776"/>
            <a:ext cx="73152" cy="566928"/>
          </a:xfrm>
          <a:prstGeom prst="rect">
            <a:avLst/>
          </a:prstGeom>
          <a:solidFill>
            <a:srgbClr val="2582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508760" y="2898648"/>
            <a:ext cx="9646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E3050"/>
                </a:solidFill>
                <a:latin typeface="Aptos Display"/>
              </a:defRPr>
            </a:pPr>
            <a:r>
              <a:t>Variasi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08760" y="3374136"/>
            <a:ext cx="9646920" cy="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262B30"/>
                </a:solidFill>
                <a:latin typeface="Aptos"/>
              </a:defRPr>
            </a:pPr>
            <a:r>
              <a:t>Ubah level, arah, tempo, dan tenaga</a:t>
            </a:r>
          </a:p>
        </p:txBody>
      </p:sp>
      <p:sp>
        <p:nvSpPr>
          <p:cNvPr id="24" name="Oval 23"/>
          <p:cNvSpPr/>
          <p:nvPr/>
        </p:nvSpPr>
        <p:spPr>
          <a:xfrm>
            <a:off x="685800" y="3575304"/>
            <a:ext cx="457200" cy="457200"/>
          </a:xfrm>
          <a:prstGeom prst="ellipse">
            <a:avLst/>
          </a:prstGeom>
          <a:solidFill>
            <a:srgbClr val="2582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85800" y="3648456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D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325880" y="3529584"/>
            <a:ext cx="996696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D2D7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1325880" y="3529584"/>
            <a:ext cx="73152" cy="566928"/>
          </a:xfrm>
          <a:prstGeom prst="rect">
            <a:avLst/>
          </a:prstGeom>
          <a:solidFill>
            <a:srgbClr val="E0A6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1508760" y="3648456"/>
            <a:ext cx="9646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E3050"/>
                </a:solidFill>
                <a:latin typeface="Aptos Display"/>
              </a:defRPr>
            </a:pPr>
            <a:r>
              <a:t>Rangkaian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08760" y="4123944"/>
            <a:ext cx="9646920" cy="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262B30"/>
                </a:solidFill>
                <a:latin typeface="Aptos"/>
              </a:defRPr>
            </a:pPr>
            <a:r>
              <a:t>Susun 8–16 hitungan menjadi satu motif/frase</a:t>
            </a:r>
          </a:p>
        </p:txBody>
      </p:sp>
      <p:sp>
        <p:nvSpPr>
          <p:cNvPr id="30" name="Oval 29"/>
          <p:cNvSpPr/>
          <p:nvPr/>
        </p:nvSpPr>
        <p:spPr>
          <a:xfrm>
            <a:off x="685800" y="4325112"/>
            <a:ext cx="457200" cy="457200"/>
          </a:xfrm>
          <a:prstGeom prst="ellipse">
            <a:avLst/>
          </a:prstGeom>
          <a:solidFill>
            <a:srgbClr val="2582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685800" y="4398264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E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325880" y="4279392"/>
            <a:ext cx="996696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D2D7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1325880" y="4279392"/>
            <a:ext cx="73152" cy="566928"/>
          </a:xfrm>
          <a:prstGeom prst="rect">
            <a:avLst/>
          </a:prstGeom>
          <a:solidFill>
            <a:srgbClr val="2582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1508760" y="4398264"/>
            <a:ext cx="9646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E3050"/>
                </a:solidFill>
                <a:latin typeface="Aptos Display"/>
              </a:defRPr>
            </a:pPr>
            <a:r>
              <a:t>Penampilan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508760" y="4873752"/>
            <a:ext cx="9646920" cy="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262B30"/>
                </a:solidFill>
                <a:latin typeface="Aptos"/>
              </a:defRPr>
            </a:pPr>
            <a:r>
              <a:t>Tampilkan secara individu atau kelompok</a:t>
            </a:r>
          </a:p>
        </p:txBody>
      </p:sp>
      <p:sp>
        <p:nvSpPr>
          <p:cNvPr id="36" name="Oval 35"/>
          <p:cNvSpPr/>
          <p:nvPr/>
        </p:nvSpPr>
        <p:spPr>
          <a:xfrm>
            <a:off x="685800" y="5074920"/>
            <a:ext cx="457200" cy="457200"/>
          </a:xfrm>
          <a:prstGeom prst="ellipse">
            <a:avLst/>
          </a:prstGeom>
          <a:solidFill>
            <a:srgbClr val="2582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685800" y="514807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 b="1">
                <a:solidFill>
                  <a:srgbClr val="FFFFFF"/>
                </a:solidFill>
              </a:defRPr>
            </a:pPr>
            <a:r>
              <a:t>F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1325880" y="5029200"/>
            <a:ext cx="996696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D2D7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1325880" y="5029200"/>
            <a:ext cx="73152" cy="566928"/>
          </a:xfrm>
          <a:prstGeom prst="rect">
            <a:avLst/>
          </a:prstGeom>
          <a:solidFill>
            <a:srgbClr val="E0A6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1508760" y="5148072"/>
            <a:ext cx="9646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E3050"/>
                </a:solidFill>
                <a:latin typeface="Aptos Display"/>
              </a:defRPr>
            </a:pPr>
            <a:r>
              <a:t>Refleksi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508760" y="5623560"/>
            <a:ext cx="9646920" cy="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50">
                <a:solidFill>
                  <a:srgbClr val="262B30"/>
                </a:solidFill>
                <a:latin typeface="Aptos"/>
              </a:defRPr>
            </a:pPr>
            <a:r>
              <a:t>Jelaskan unsur ruang, waktu, dan tenaga yang digunakan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E6E6E"/>
                </a:solidFill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E3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 Display"/>
              </a:defRPr>
            </a:pPr>
            <a:r>
              <a:t>15. Tugas Analisis Gerak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70432"/>
            <a:ext cx="1143000" cy="54864"/>
          </a:xfrm>
          <a:prstGeom prst="rect">
            <a:avLst/>
          </a:prstGeom>
          <a:solidFill>
            <a:srgbClr val="2582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85800" y="1417320"/>
            <a:ext cx="1078992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50">
                <a:solidFill>
                  <a:srgbClr val="262B30"/>
                </a:solidFill>
                <a:latin typeface="Aptos"/>
              </a:defRPr>
            </a:pPr>
            <a:r>
              <a:t>Pilih satu tari Nusantara yang kamu ketahui atau yang disediakan guru.</a:t>
            </a:r>
          </a:p>
          <a:p>
            <a:pPr>
              <a:spcAft>
                <a:spcPts val="900"/>
              </a:spcAft>
              <a:defRPr sz="1650">
                <a:solidFill>
                  <a:srgbClr val="262B30"/>
                </a:solidFill>
                <a:latin typeface="Aptos"/>
              </a:defRPr>
            </a:pPr>
            <a:r>
              <a:t>Catat minimal 5 gerak yang terlihat.</a:t>
            </a:r>
          </a:p>
          <a:p>
            <a:pPr>
              <a:spcAft>
                <a:spcPts val="900"/>
              </a:spcAft>
              <a:defRPr sz="1650">
                <a:solidFill>
                  <a:srgbClr val="262B30"/>
                </a:solidFill>
                <a:latin typeface="Aptos"/>
              </a:defRPr>
            </a:pPr>
            <a:r>
              <a:t>Identifikasi bagian tubuh yang dominan digunakan.</a:t>
            </a:r>
          </a:p>
          <a:p>
            <a:pPr>
              <a:spcAft>
                <a:spcPts val="900"/>
              </a:spcAft>
              <a:defRPr sz="1650">
                <a:solidFill>
                  <a:srgbClr val="262B30"/>
                </a:solidFill>
                <a:latin typeface="Aptos"/>
              </a:defRPr>
            </a:pPr>
            <a:r>
              <a:t>Tentukan contoh unsur ruang: arah, level, jalur, atau pola lantai.</a:t>
            </a:r>
          </a:p>
          <a:p>
            <a:pPr>
              <a:spcAft>
                <a:spcPts val="900"/>
              </a:spcAft>
              <a:defRPr sz="1650">
                <a:solidFill>
                  <a:srgbClr val="262B30"/>
                </a:solidFill>
                <a:latin typeface="Aptos"/>
              </a:defRPr>
            </a:pPr>
            <a:r>
              <a:t>Tentukan contoh unsur waktu: tempo, ritme, durasi, atau aksen.</a:t>
            </a:r>
          </a:p>
          <a:p>
            <a:pPr>
              <a:spcAft>
                <a:spcPts val="900"/>
              </a:spcAft>
              <a:defRPr sz="1650">
                <a:solidFill>
                  <a:srgbClr val="262B30"/>
                </a:solidFill>
                <a:latin typeface="Aptos"/>
              </a:defRPr>
            </a:pPr>
            <a:r>
              <a:t>Tentukan kualitas tenaga: kuat, sedang, lembut, terputus, atau mengalir.</a:t>
            </a:r>
          </a:p>
          <a:p>
            <a:pPr>
              <a:spcAft>
                <a:spcPts val="900"/>
              </a:spcAft>
              <a:defRPr sz="1650">
                <a:solidFill>
                  <a:srgbClr val="262B30"/>
                </a:solidFill>
                <a:latin typeface="Aptos"/>
              </a:defRPr>
            </a:pPr>
            <a:r>
              <a:t>Jelaskan bagaimana unsur tersebut membentuk karakter tari.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E6E6E"/>
                </a:solidFill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E3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 Display"/>
              </a:defRPr>
            </a:pPr>
            <a:r>
              <a:t>16. Rubrik Penilaian Praktik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70432"/>
            <a:ext cx="1143000" cy="54864"/>
          </a:xfrm>
          <a:prstGeom prst="rect">
            <a:avLst/>
          </a:prstGeom>
          <a:solidFill>
            <a:srgbClr val="2582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20040" y="1325880"/>
          <a:ext cx="11567160" cy="4892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4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8862">
                <a:tc>
                  <a:txBody>
                    <a:bodyPr/>
                    <a:lstStyle/>
                    <a:p>
                      <a:pPr algn="ctr">
                        <a:defRPr sz="10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Aspek</a:t>
                      </a:r>
                    </a:p>
                  </a:txBody>
                  <a:tcPr marL="54864" marR="54864">
                    <a:solidFill>
                      <a:srgbClr val="1E3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4 – Sangat Baik</a:t>
                      </a:r>
                    </a:p>
                  </a:txBody>
                  <a:tcPr marL="54864" marR="54864">
                    <a:solidFill>
                      <a:srgbClr val="1E3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3 – Baik</a:t>
                      </a:r>
                    </a:p>
                  </a:txBody>
                  <a:tcPr marL="54864" marR="54864">
                    <a:solidFill>
                      <a:srgbClr val="1E3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2 – Cukup</a:t>
                      </a:r>
                    </a:p>
                  </a:txBody>
                  <a:tcPr marL="54864" marR="54864">
                    <a:solidFill>
                      <a:srgbClr val="1E3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05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1 – Perlu Bimbingan</a:t>
                      </a:r>
                    </a:p>
                  </a:txBody>
                  <a:tcPr marL="54864" marR="54864">
                    <a:solidFill>
                      <a:srgbClr val="1E3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8862">
                <a:tc>
                  <a:txBody>
                    <a:bodyPr/>
                    <a:lstStyle/>
                    <a:p>
                      <a:pPr algn="l">
                        <a:defRPr sz="10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Ketepatan gerak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Sangat tepat &amp; konsisten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Umumnya tepat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Beberapa kesalahan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Banyak kesalahan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8862">
                <a:tc>
                  <a:txBody>
                    <a:bodyPr/>
                    <a:lstStyle/>
                    <a:p>
                      <a:pPr algn="l">
                        <a:defRPr sz="10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Ruang</a:t>
                      </a:r>
                    </a:p>
                  </a:txBody>
                  <a:tcPr marL="54864" marR="54864">
                    <a:solidFill>
                      <a:srgbClr val="E8EEE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Arah/level/pola jelas</a:t>
                      </a:r>
                    </a:p>
                  </a:txBody>
                  <a:tcPr marL="54864" marR="54864">
                    <a:solidFill>
                      <a:srgbClr val="E8EEE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Cukup jelas</a:t>
                      </a:r>
                    </a:p>
                  </a:txBody>
                  <a:tcPr marL="54864" marR="54864">
                    <a:solidFill>
                      <a:srgbClr val="E8EEE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Kurang konsisten</a:t>
                      </a:r>
                    </a:p>
                  </a:txBody>
                  <a:tcPr marL="54864" marR="54864">
                    <a:solidFill>
                      <a:srgbClr val="E8EEE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Belum terlihat</a:t>
                      </a:r>
                    </a:p>
                  </a:txBody>
                  <a:tcPr marL="54864" marR="54864">
                    <a:solidFill>
                      <a:srgbClr val="E8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8862">
                <a:tc>
                  <a:txBody>
                    <a:bodyPr/>
                    <a:lstStyle/>
                    <a:p>
                      <a:pPr algn="l">
                        <a:defRPr sz="10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Waktu/ritme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Tempo &amp; ritme sangat sesuai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Cukup sesuai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Sering berubah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Belum sesuai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8862">
                <a:tc>
                  <a:txBody>
                    <a:bodyPr/>
                    <a:lstStyle/>
                    <a:p>
                      <a:pPr algn="l">
                        <a:defRPr sz="10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Tenaga</a:t>
                      </a:r>
                    </a:p>
                  </a:txBody>
                  <a:tcPr marL="54864" marR="54864">
                    <a:solidFill>
                      <a:srgbClr val="E8EEE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Dinamika terkontrol</a:t>
                      </a:r>
                    </a:p>
                  </a:txBody>
                  <a:tcPr marL="54864" marR="54864">
                    <a:solidFill>
                      <a:srgbClr val="E8EEE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Cukup terkontrol</a:t>
                      </a:r>
                    </a:p>
                  </a:txBody>
                  <a:tcPr marL="54864" marR="54864">
                    <a:solidFill>
                      <a:srgbClr val="E8EEE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Kurang stabil</a:t>
                      </a:r>
                    </a:p>
                  </a:txBody>
                  <a:tcPr marL="54864" marR="54864">
                    <a:solidFill>
                      <a:srgbClr val="E8EEE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Belum terkontrol</a:t>
                      </a:r>
                    </a:p>
                  </a:txBody>
                  <a:tcPr marL="54864" marR="54864">
                    <a:solidFill>
                      <a:srgbClr val="E8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8862">
                <a:tc>
                  <a:txBody>
                    <a:bodyPr/>
                    <a:lstStyle/>
                    <a:p>
                      <a:pPr algn="l">
                        <a:defRPr sz="10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Ekspresi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Sesuai karakter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Cukup ekspresif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Kurang ekspresif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Belum tampak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8868">
                <a:tc>
                  <a:txBody>
                    <a:bodyPr/>
                    <a:lstStyle/>
                    <a:p>
                      <a:pPr algn="l">
                        <a:defRPr sz="10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Kerja sama</a:t>
                      </a:r>
                    </a:p>
                  </a:txBody>
                  <a:tcPr marL="54864" marR="54864">
                    <a:solidFill>
                      <a:srgbClr val="E8EEE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Sangat kompak</a:t>
                      </a:r>
                    </a:p>
                  </a:txBody>
                  <a:tcPr marL="54864" marR="54864">
                    <a:solidFill>
                      <a:srgbClr val="E8EEE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Kompak</a:t>
                      </a:r>
                    </a:p>
                  </a:txBody>
                  <a:tcPr marL="54864" marR="54864">
                    <a:solidFill>
                      <a:srgbClr val="E8EEE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Kadang tidak serempak</a:t>
                      </a:r>
                    </a:p>
                  </a:txBody>
                  <a:tcPr marL="54864" marR="54864">
                    <a:solidFill>
                      <a:srgbClr val="E8EEE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050">
                          <a:solidFill>
                            <a:srgbClr val="262B30"/>
                          </a:solidFill>
                          <a:latin typeface="Aptos"/>
                        </a:defRPr>
                      </a:pPr>
                      <a:r>
                        <a:t>Belum kompak</a:t>
                      </a:r>
                    </a:p>
                  </a:txBody>
                  <a:tcPr marL="54864" marR="54864">
                    <a:solidFill>
                      <a:srgbClr val="E8E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E6E6E"/>
                </a:solidFill>
              </a:defRPr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E3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 Display"/>
              </a:defRPr>
            </a:pPr>
            <a:r>
              <a:t>17. Asesmen Formatif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70432"/>
            <a:ext cx="1143000" cy="54864"/>
          </a:xfrm>
          <a:prstGeom prst="rect">
            <a:avLst/>
          </a:prstGeom>
          <a:solidFill>
            <a:srgbClr val="2582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85800" y="1417320"/>
            <a:ext cx="1078992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550">
                <a:solidFill>
                  <a:srgbClr val="262B30"/>
                </a:solidFill>
                <a:latin typeface="Aptos"/>
              </a:defRPr>
            </a:pPr>
            <a:r>
              <a:t>1. Apa yang dimaksud dengan gerak dasar tari?</a:t>
            </a:r>
          </a:p>
          <a:p>
            <a:pPr>
              <a:spcAft>
                <a:spcPts val="900"/>
              </a:spcAft>
              <a:defRPr sz="1550">
                <a:solidFill>
                  <a:srgbClr val="262B30"/>
                </a:solidFill>
                <a:latin typeface="Aptos"/>
              </a:defRPr>
            </a:pPr>
            <a:r>
              <a:t>2. Sebutkan dan jelaskan tiga unsur utama gerak tari.</a:t>
            </a:r>
          </a:p>
          <a:p>
            <a:pPr>
              <a:spcAft>
                <a:spcPts val="900"/>
              </a:spcAft>
              <a:defRPr sz="1550">
                <a:solidFill>
                  <a:srgbClr val="262B30"/>
                </a:solidFill>
                <a:latin typeface="Aptos"/>
              </a:defRPr>
            </a:pPr>
            <a:r>
              <a:t>3. Apa perbedaan gerak lokomotor dan nonlokomotor?</a:t>
            </a:r>
          </a:p>
          <a:p>
            <a:pPr>
              <a:spcAft>
                <a:spcPts val="900"/>
              </a:spcAft>
              <a:defRPr sz="1550">
                <a:solidFill>
                  <a:srgbClr val="262B30"/>
                </a:solidFill>
                <a:latin typeface="Aptos"/>
              </a:defRPr>
            </a:pPr>
            <a:r>
              <a:t>4. Berikan dua contoh perubahan gerak berdasarkan level.</a:t>
            </a:r>
          </a:p>
          <a:p>
            <a:pPr>
              <a:spcAft>
                <a:spcPts val="900"/>
              </a:spcAft>
              <a:defRPr sz="1550">
                <a:solidFill>
                  <a:srgbClr val="262B30"/>
                </a:solidFill>
                <a:latin typeface="Aptos"/>
              </a:defRPr>
            </a:pPr>
            <a:r>
              <a:t>5. Bagaimana tempo dapat mengubah kesan sebuah gerak?</a:t>
            </a:r>
          </a:p>
          <a:p>
            <a:pPr>
              <a:spcAft>
                <a:spcPts val="900"/>
              </a:spcAft>
              <a:defRPr sz="1550">
                <a:solidFill>
                  <a:srgbClr val="262B30"/>
                </a:solidFill>
                <a:latin typeface="Aptos"/>
              </a:defRPr>
            </a:pPr>
            <a:r>
              <a:t>6. Apa yang dimaksud dengan aksen dalam gerak?</a:t>
            </a:r>
          </a:p>
          <a:p>
            <a:pPr>
              <a:spcAft>
                <a:spcPts val="900"/>
              </a:spcAft>
              <a:defRPr sz="1550">
                <a:solidFill>
                  <a:srgbClr val="262B30"/>
                </a:solidFill>
                <a:latin typeface="Aptos"/>
              </a:defRPr>
            </a:pPr>
            <a:r>
              <a:t>7. Mengapa tenaga penting dalam membentuk karakter tari?</a:t>
            </a:r>
          </a:p>
          <a:p>
            <a:pPr>
              <a:spcAft>
                <a:spcPts val="900"/>
              </a:spcAft>
              <a:defRPr sz="1550">
                <a:solidFill>
                  <a:srgbClr val="262B30"/>
                </a:solidFill>
                <a:latin typeface="Aptos"/>
              </a:defRPr>
            </a:pPr>
            <a:r>
              <a:t>8. Jelaskan tahapan dari eksplorasi hingga komposisi tari.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E6E6E"/>
                </a:solidFill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E3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 Display"/>
              </a:defRPr>
            </a:pPr>
            <a:r>
              <a:t>18. Rangkuman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70432"/>
            <a:ext cx="1143000" cy="54864"/>
          </a:xfrm>
          <a:prstGeom prst="rect">
            <a:avLst/>
          </a:prstGeom>
          <a:solidFill>
            <a:srgbClr val="2582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40080" y="1417320"/>
            <a:ext cx="342900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D2D7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0080" y="1417320"/>
            <a:ext cx="73152" cy="3383280"/>
          </a:xfrm>
          <a:prstGeom prst="rect">
            <a:avLst/>
          </a:prstGeom>
          <a:solidFill>
            <a:srgbClr val="2582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22959" y="1536192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E3050"/>
                </a:solidFill>
                <a:latin typeface="Aptos Display"/>
              </a:defRPr>
            </a:pPr>
            <a:r>
              <a:t>GERAK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59" y="2011680"/>
            <a:ext cx="3017493" cy="9541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62B30"/>
                </a:solidFill>
                <a:latin typeface="Aptos"/>
              </a:defRPr>
            </a:pPr>
            <a:r>
              <a:rPr dirty="0"/>
              <a:t>Gerak tari </a:t>
            </a:r>
            <a:r>
              <a:rPr dirty="0" err="1"/>
              <a:t>adalah</a:t>
            </a:r>
            <a:r>
              <a:rPr dirty="0"/>
              <a:t> </a:t>
            </a:r>
            <a:r>
              <a:rPr dirty="0" err="1"/>
              <a:t>gerak</a:t>
            </a:r>
            <a:r>
              <a:rPr dirty="0"/>
              <a:t> </a:t>
            </a:r>
            <a:r>
              <a:rPr dirty="0" err="1"/>
              <a:t>tubuh</a:t>
            </a:r>
            <a:r>
              <a:rPr dirty="0"/>
              <a:t> yang </a:t>
            </a:r>
            <a:endParaRPr lang="en-US" dirty="0"/>
          </a:p>
          <a:p>
            <a:pPr>
              <a:defRPr sz="1400">
                <a:solidFill>
                  <a:srgbClr val="262B30"/>
                </a:solidFill>
                <a:latin typeface="Aptos"/>
              </a:defRPr>
            </a:pPr>
            <a:r>
              <a:rPr dirty="0" err="1"/>
              <a:t>diolah</a:t>
            </a:r>
            <a:r>
              <a:rPr dirty="0"/>
              <a:t> </a:t>
            </a:r>
            <a:r>
              <a:rPr dirty="0" err="1"/>
              <a:t>secara</a:t>
            </a:r>
            <a:r>
              <a:rPr dirty="0"/>
              <a:t> </a:t>
            </a:r>
            <a:r>
              <a:rPr dirty="0" err="1"/>
              <a:t>sadar</a:t>
            </a:r>
            <a:r>
              <a:rPr dirty="0"/>
              <a:t> dan </a:t>
            </a:r>
            <a:r>
              <a:rPr dirty="0" err="1"/>
              <a:t>artistik</a:t>
            </a:r>
            <a:r>
              <a:rPr dirty="0"/>
              <a:t> </a:t>
            </a:r>
            <a:endParaRPr lang="en-US" dirty="0"/>
          </a:p>
          <a:p>
            <a:pPr>
              <a:defRPr sz="1400">
                <a:solidFill>
                  <a:srgbClr val="262B30"/>
                </a:solidFill>
                <a:latin typeface="Aptos"/>
              </a:defRPr>
            </a:pPr>
            <a:r>
              <a:rPr dirty="0" err="1"/>
              <a:t>untuk</a:t>
            </a:r>
            <a:r>
              <a:rPr dirty="0"/>
              <a:t> </a:t>
            </a:r>
            <a:r>
              <a:rPr dirty="0" err="1"/>
              <a:t>membangun</a:t>
            </a:r>
            <a:r>
              <a:rPr dirty="0"/>
              <a:t> </a:t>
            </a:r>
            <a:r>
              <a:rPr dirty="0" err="1"/>
              <a:t>makna</a:t>
            </a:r>
            <a:r>
              <a:rPr dirty="0"/>
              <a:t>, </a:t>
            </a:r>
            <a:r>
              <a:rPr dirty="0" err="1"/>
              <a:t>karakter</a:t>
            </a:r>
            <a:r>
              <a:rPr dirty="0"/>
              <a:t>, </a:t>
            </a:r>
            <a:endParaRPr lang="en-US" dirty="0"/>
          </a:p>
          <a:p>
            <a:pPr>
              <a:defRPr sz="1400">
                <a:solidFill>
                  <a:srgbClr val="262B30"/>
                </a:solidFill>
                <a:latin typeface="Aptos"/>
              </a:defRPr>
            </a:pPr>
            <a:r>
              <a:rPr dirty="0"/>
              <a:t>dan </a:t>
            </a:r>
            <a:r>
              <a:rPr dirty="0" err="1"/>
              <a:t>keindahan</a:t>
            </a:r>
            <a:r>
              <a:rPr dirty="0"/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89120" y="1417320"/>
            <a:ext cx="342900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D2D7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89120" y="1417320"/>
            <a:ext cx="73152" cy="3383280"/>
          </a:xfrm>
          <a:prstGeom prst="rect">
            <a:avLst/>
          </a:prstGeom>
          <a:solidFill>
            <a:srgbClr val="E0A6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72000" y="1536192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E3050"/>
                </a:solidFill>
                <a:latin typeface="Aptos Display"/>
              </a:defRPr>
            </a:pPr>
            <a:r>
              <a:t>RUANG • WAKTU • TENAGA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2011680"/>
            <a:ext cx="3240631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62B30"/>
                </a:solidFill>
                <a:latin typeface="Aptos"/>
              </a:defRPr>
            </a:pPr>
            <a:r>
              <a:rPr dirty="0"/>
              <a:t>Ruang </a:t>
            </a:r>
            <a:r>
              <a:rPr dirty="0" err="1"/>
              <a:t>mengatur</a:t>
            </a:r>
            <a:r>
              <a:rPr dirty="0"/>
              <a:t> </a:t>
            </a:r>
            <a:r>
              <a:rPr dirty="0" err="1"/>
              <a:t>penempatan</a:t>
            </a:r>
            <a:r>
              <a:rPr dirty="0"/>
              <a:t> </a:t>
            </a:r>
            <a:r>
              <a:rPr dirty="0" err="1"/>
              <a:t>gerak</a:t>
            </a:r>
            <a:r>
              <a:rPr dirty="0"/>
              <a:t>; </a:t>
            </a:r>
            <a:endParaRPr lang="en-US" dirty="0"/>
          </a:p>
          <a:p>
            <a:pPr>
              <a:defRPr sz="1400">
                <a:solidFill>
                  <a:srgbClr val="262B30"/>
                </a:solidFill>
                <a:latin typeface="Aptos"/>
              </a:defRPr>
            </a:pPr>
            <a:r>
              <a:rPr dirty="0" err="1"/>
              <a:t>waktu</a:t>
            </a:r>
            <a:r>
              <a:rPr dirty="0"/>
              <a:t> </a:t>
            </a:r>
            <a:r>
              <a:rPr dirty="0" err="1"/>
              <a:t>mengatur</a:t>
            </a:r>
            <a:r>
              <a:rPr dirty="0"/>
              <a:t> tempo dan </a:t>
            </a:r>
            <a:r>
              <a:rPr dirty="0" err="1"/>
              <a:t>ritme</a:t>
            </a:r>
            <a:r>
              <a:rPr dirty="0"/>
              <a:t>; </a:t>
            </a:r>
            <a:endParaRPr lang="en-US" dirty="0"/>
          </a:p>
          <a:p>
            <a:pPr>
              <a:defRPr sz="1400">
                <a:solidFill>
                  <a:srgbClr val="262B30"/>
                </a:solidFill>
                <a:latin typeface="Aptos"/>
              </a:defRPr>
            </a:pPr>
            <a:r>
              <a:rPr dirty="0" err="1"/>
              <a:t>tenaga</a:t>
            </a:r>
            <a:r>
              <a:rPr dirty="0"/>
              <a:t> </a:t>
            </a:r>
            <a:r>
              <a:rPr dirty="0" err="1"/>
              <a:t>memberi</a:t>
            </a:r>
            <a:r>
              <a:rPr dirty="0"/>
              <a:t> </a:t>
            </a:r>
            <a:r>
              <a:rPr dirty="0" err="1"/>
              <a:t>kualitas</a:t>
            </a:r>
            <a:r>
              <a:rPr dirty="0"/>
              <a:t> dan </a:t>
            </a:r>
            <a:r>
              <a:rPr dirty="0" err="1"/>
              <a:t>dinamika</a:t>
            </a:r>
            <a:r>
              <a:rPr dirty="0"/>
              <a:t>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38160" y="1417320"/>
            <a:ext cx="342900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D2D7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138160" y="1417320"/>
            <a:ext cx="73152" cy="3383280"/>
          </a:xfrm>
          <a:prstGeom prst="rect">
            <a:avLst/>
          </a:prstGeom>
          <a:solidFill>
            <a:srgbClr val="B041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321040" y="1536192"/>
            <a:ext cx="310896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E3050"/>
                </a:solidFill>
                <a:latin typeface="Aptos Display"/>
              </a:defRPr>
            </a:pPr>
            <a:r>
              <a:t>KREATIVITAS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21040" y="2011680"/>
            <a:ext cx="3265061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262B30"/>
                </a:solidFill>
                <a:latin typeface="Aptos"/>
              </a:defRPr>
            </a:pPr>
            <a:r>
              <a:rPr dirty="0"/>
              <a:t>Gerak </a:t>
            </a:r>
            <a:r>
              <a:rPr dirty="0" err="1"/>
              <a:t>dasar</a:t>
            </a:r>
            <a:r>
              <a:rPr dirty="0"/>
              <a:t> </a:t>
            </a:r>
            <a:r>
              <a:rPr dirty="0" err="1"/>
              <a:t>dikembangkan</a:t>
            </a:r>
            <a:r>
              <a:rPr dirty="0"/>
              <a:t> </a:t>
            </a:r>
            <a:r>
              <a:rPr dirty="0" err="1"/>
              <a:t>melalui</a:t>
            </a:r>
            <a:r>
              <a:rPr dirty="0"/>
              <a:t> </a:t>
            </a:r>
            <a:endParaRPr lang="en-US" dirty="0"/>
          </a:p>
          <a:p>
            <a:pPr>
              <a:defRPr sz="1400">
                <a:solidFill>
                  <a:srgbClr val="262B30"/>
                </a:solidFill>
                <a:latin typeface="Aptos"/>
              </a:defRPr>
            </a:pPr>
            <a:r>
              <a:rPr dirty="0" err="1"/>
              <a:t>eksplorasi</a:t>
            </a:r>
            <a:r>
              <a:rPr dirty="0"/>
              <a:t>, </a:t>
            </a:r>
            <a:r>
              <a:rPr dirty="0" err="1"/>
              <a:t>improvisasi</a:t>
            </a:r>
            <a:r>
              <a:rPr dirty="0"/>
              <a:t>, </a:t>
            </a:r>
            <a:r>
              <a:rPr dirty="0" err="1"/>
              <a:t>seleksi</a:t>
            </a:r>
            <a:r>
              <a:rPr dirty="0"/>
              <a:t>, </a:t>
            </a:r>
            <a:r>
              <a:rPr dirty="0" err="1"/>
              <a:t>variasi</a:t>
            </a:r>
            <a:r>
              <a:rPr dirty="0"/>
              <a:t>, </a:t>
            </a:r>
            <a:endParaRPr lang="en-US" dirty="0"/>
          </a:p>
          <a:p>
            <a:pPr>
              <a:defRPr sz="1400">
                <a:solidFill>
                  <a:srgbClr val="262B30"/>
                </a:solidFill>
                <a:latin typeface="Aptos"/>
              </a:defRPr>
            </a:pPr>
            <a:r>
              <a:rPr dirty="0"/>
              <a:t>dan </a:t>
            </a:r>
            <a:r>
              <a:rPr dirty="0" err="1"/>
              <a:t>komposisi</a:t>
            </a:r>
            <a:r>
              <a:rPr dirty="0"/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234440" y="5074920"/>
            <a:ext cx="9646920" cy="640080"/>
          </a:xfrm>
          <a:prstGeom prst="roundRect">
            <a:avLst/>
          </a:prstGeom>
          <a:solidFill>
            <a:srgbClr val="E8EEEF"/>
          </a:solidFill>
          <a:ln>
            <a:solidFill>
              <a:srgbClr val="D2D7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1234440" y="5074920"/>
            <a:ext cx="73152" cy="640080"/>
          </a:xfrm>
          <a:prstGeom prst="rect">
            <a:avLst/>
          </a:prstGeom>
          <a:solidFill>
            <a:srgbClr val="1E3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417320" y="5193792"/>
            <a:ext cx="9326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E3050"/>
                </a:solidFill>
                <a:latin typeface="Aptos Display"/>
              </a:defRPr>
            </a:pPr>
            <a:r>
              <a:t>Kata kunci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17320" y="5440680"/>
            <a:ext cx="9326880" cy="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50">
                <a:solidFill>
                  <a:srgbClr val="262B30"/>
                </a:solidFill>
                <a:latin typeface="Aptos"/>
              </a:defRPr>
            </a:pPr>
            <a:r>
              <a:rPr dirty="0"/>
              <a:t>Gerak • Ruang • Waktu • Tenaga • Level • Arah • </a:t>
            </a:r>
            <a:r>
              <a:rPr dirty="0" err="1"/>
              <a:t>Ritme</a:t>
            </a:r>
            <a:r>
              <a:rPr dirty="0"/>
              <a:t> • </a:t>
            </a:r>
            <a:r>
              <a:rPr dirty="0" err="1"/>
              <a:t>Ekspresi</a:t>
            </a:r>
            <a:r>
              <a:rPr dirty="0"/>
              <a:t> • </a:t>
            </a:r>
            <a:r>
              <a:rPr dirty="0" err="1"/>
              <a:t>Eksplorasi</a:t>
            </a:r>
            <a:r>
              <a:rPr dirty="0"/>
              <a:t> • </a:t>
            </a:r>
            <a:r>
              <a:rPr dirty="0" err="1"/>
              <a:t>Komposisi</a:t>
            </a:r>
            <a:endParaRPr dirty="0"/>
          </a:p>
        </p:txBody>
      </p:sp>
      <p:sp>
        <p:nvSpPr>
          <p:cNvPr id="22" name="TextBox 21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E6E6E"/>
                </a:solidFill>
              </a:defRPr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5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E3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28016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ptos Display"/>
              </a:defRPr>
            </a:pPr>
            <a:r>
              <a:t>19. Refleksi Peserta Didik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70432"/>
            <a:ext cx="1143000" cy="54864"/>
          </a:xfrm>
          <a:prstGeom prst="rect">
            <a:avLst/>
          </a:prstGeom>
          <a:solidFill>
            <a:srgbClr val="2582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85800" y="1417320"/>
            <a:ext cx="1078992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62B30"/>
                </a:solidFill>
                <a:latin typeface="Aptos"/>
              </a:defRPr>
            </a:pPr>
            <a:r>
              <a:t>Gerak apa yang paling mudah saya lakukan? Mengapa?</a:t>
            </a:r>
          </a:p>
          <a:p>
            <a:pPr>
              <a:spcAft>
                <a:spcPts val="900"/>
              </a:spcAft>
              <a:defRPr sz="1800">
                <a:solidFill>
                  <a:srgbClr val="262B30"/>
                </a:solidFill>
                <a:latin typeface="Aptos"/>
              </a:defRPr>
            </a:pPr>
            <a:r>
              <a:t>Unsur apa yang paling sulit saya kontrol: ruang, waktu, atau tenaga?</a:t>
            </a:r>
          </a:p>
          <a:p>
            <a:pPr>
              <a:spcAft>
                <a:spcPts val="900"/>
              </a:spcAft>
              <a:defRPr sz="1800">
                <a:solidFill>
                  <a:srgbClr val="262B30"/>
                </a:solidFill>
                <a:latin typeface="Aptos"/>
              </a:defRPr>
            </a:pPr>
            <a:r>
              <a:t>Bagaimana saya menjaga keselamatan saat berlatih?</a:t>
            </a:r>
          </a:p>
          <a:p>
            <a:pPr>
              <a:spcAft>
                <a:spcPts val="900"/>
              </a:spcAft>
              <a:defRPr sz="1800">
                <a:solidFill>
                  <a:srgbClr val="262B30"/>
                </a:solidFill>
                <a:latin typeface="Aptos"/>
              </a:defRPr>
            </a:pPr>
            <a:r>
              <a:t>Apa yang dapat saya perbaiki pada penampilan berikutnya?</a:t>
            </a:r>
          </a:p>
          <a:p>
            <a:pPr>
              <a:spcAft>
                <a:spcPts val="900"/>
              </a:spcAft>
              <a:defRPr sz="1800">
                <a:solidFill>
                  <a:srgbClr val="262B30"/>
                </a:solidFill>
                <a:latin typeface="Aptos"/>
              </a:defRPr>
            </a:pPr>
            <a:r>
              <a:t>Bagaimana kerja sama dengan teman membantu menghasilkan gerak yang lebih kompak?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6E6E6E"/>
                </a:solidFill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3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1234440"/>
            <a:ext cx="1033272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400" b="1">
                <a:solidFill>
                  <a:srgbClr val="FFFFFF"/>
                </a:solidFill>
              </a:defRPr>
            </a:pPr>
            <a:r>
              <a:t>GERAK ADALAH BAHASA TUBUH</a:t>
            </a:r>
          </a:p>
          <a:p>
            <a:pPr algn="ctr">
              <a:defRPr sz="1900">
                <a:solidFill>
                  <a:srgbClr val="DCE1E6"/>
                </a:solidFill>
              </a:defRPr>
            </a:pPr>
            <a:r>
              <a:t>Kenali tubuh • olah gerak • rasakan irama • ciptakan makna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5623560"/>
            <a:ext cx="996696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>
                <a:solidFill>
                  <a:srgbClr val="E0A63D"/>
                </a:solidFill>
              </a:defRPr>
            </a:pPr>
            <a:r>
              <a:t>Seni Budaya – Gerak Dasar Tari | SMA | 2026/2027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1590</Words>
  <Application>Microsoft Office PowerPoint</Application>
  <PresentationFormat>Widescreen</PresentationFormat>
  <Paragraphs>302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nxj0lsn00143502b352n00@hotmail.com</cp:lastModifiedBy>
  <cp:revision>2</cp:revision>
  <dcterms:created xsi:type="dcterms:W3CDTF">2013-01-27T09:14:16Z</dcterms:created>
  <dcterms:modified xsi:type="dcterms:W3CDTF">2026-09-16T03:10:11Z</dcterms:modified>
  <cp:category/>
</cp:coreProperties>
</file>