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3" r:id="rId9"/>
    <p:sldId id="265" r:id="rId10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503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571500"/>
            <a:ext cx="6856214" cy="40005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571500"/>
            <a:ext cx="2193989" cy="40005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973836"/>
            <a:ext cx="5486400" cy="2441448"/>
          </a:xfrm>
        </p:spPr>
        <p:txBody>
          <a:bodyPr anchor="b">
            <a:normAutofit/>
          </a:bodyPr>
          <a:lstStyle>
            <a:lvl1pPr algn="l">
              <a:defRPr sz="4425" spc="-75" baseline="0">
                <a:solidFill>
                  <a:srgbClr val="FFFFFF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3502685"/>
            <a:ext cx="5486400" cy="685800"/>
          </a:xfrm>
        </p:spPr>
        <p:txBody>
          <a:bodyPr anchor="t">
            <a:normAutofit/>
          </a:bodyPr>
          <a:lstStyle>
            <a:lvl1pPr marL="0" indent="0" algn="l">
              <a:buNone/>
              <a:defRPr sz="165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3880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72987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973836"/>
            <a:ext cx="5486400" cy="2441448"/>
          </a:xfrm>
        </p:spPr>
        <p:txBody>
          <a:bodyPr anchor="b">
            <a:normAutofit/>
          </a:bodyPr>
          <a:lstStyle>
            <a:lvl1pPr>
              <a:defRPr sz="4425" b="0" spc="-75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3504438"/>
            <a:ext cx="5486400" cy="685800"/>
          </a:xfrm>
        </p:spPr>
        <p:txBody>
          <a:bodyPr anchor="t">
            <a:normAutofit/>
          </a:bodyPr>
          <a:lstStyle>
            <a:lvl1pPr marL="0" indent="0">
              <a:buNone/>
              <a:defRPr sz="165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91249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651510"/>
            <a:ext cx="2606040" cy="384048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651510"/>
            <a:ext cx="2606040" cy="384048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48695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767690"/>
            <a:ext cx="2606040" cy="60579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448202"/>
            <a:ext cx="2606040" cy="301752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767690"/>
            <a:ext cx="2606040" cy="609878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448202"/>
            <a:ext cx="2606040" cy="301752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85562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92167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08502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857250"/>
            <a:ext cx="2125980" cy="1783080"/>
          </a:xfrm>
        </p:spPr>
        <p:txBody>
          <a:bodyPr anchor="b">
            <a:normAutofit/>
          </a:bodyPr>
          <a:lstStyle>
            <a:lvl1pPr>
              <a:defRPr sz="2400" b="0" baseline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651510"/>
            <a:ext cx="5486400" cy="384048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2620632"/>
            <a:ext cx="2125980" cy="1741493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0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78676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857250"/>
            <a:ext cx="2125980" cy="178308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575564"/>
            <a:ext cx="6086423" cy="3998214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2619756"/>
            <a:ext cx="2125980" cy="174193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0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4767263"/>
            <a:ext cx="4433638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26036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8298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742950"/>
            <a:ext cx="2114550" cy="3714750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651510"/>
            <a:ext cx="5486400" cy="3840480"/>
          </a:xfrm>
        </p:spPr>
        <p:txBody>
          <a:bodyPr vert="eaVert" anchor="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80861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2447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569214"/>
            <a:ext cx="2582693" cy="3998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842878"/>
            <a:ext cx="2210612" cy="3450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569214"/>
            <a:ext cx="288036" cy="3998214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648081"/>
            <a:ext cx="5486400" cy="3840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4767263"/>
            <a:ext cx="114819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54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 spc="-45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3716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3716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3716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3716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188"/>
        </a:spcBef>
        <a:spcAft>
          <a:spcPts val="188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4362" y="585788"/>
            <a:ext cx="7104698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kern="0" spc="2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MUSYAWARAH GURU MATA PELAJARAN EKONOMI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614363" y="975122"/>
            <a:ext cx="5012010" cy="845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1600"/>
              </a:lnSpc>
              <a:buNone/>
            </a:pPr>
            <a:r>
              <a:rPr lang="en-US" sz="29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Penyusunan
Soal TKA</a:t>
            </a:r>
            <a:endParaRPr lang="en-US" sz="2950" dirty="0"/>
          </a:p>
        </p:txBody>
      </p:sp>
      <p:sp>
        <p:nvSpPr>
          <p:cNvPr id="5" name="Text 2"/>
          <p:cNvSpPr/>
          <p:nvPr/>
        </p:nvSpPr>
        <p:spPr>
          <a:xfrm>
            <a:off x="614363" y="1991767"/>
            <a:ext cx="3314754" cy="28533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Tingkat SMA Kabupaten Gayo Lues</a:t>
            </a:r>
            <a:endParaRPr lang="en-US" b="1" dirty="0"/>
          </a:p>
        </p:txBody>
      </p:sp>
      <p:sp>
        <p:nvSpPr>
          <p:cNvPr id="6" name="Text 3"/>
          <p:cNvSpPr/>
          <p:nvPr/>
        </p:nvSpPr>
        <p:spPr>
          <a:xfrm>
            <a:off x="713423" y="3941787"/>
            <a:ext cx="5012010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Muliani, S.Pd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713423" y="4220454"/>
            <a:ext cx="501201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 Negeri Seribu Bukit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6126435" y="0"/>
            <a:ext cx="3017509" cy="5143500"/>
          </a:xfrm>
          <a:prstGeom prst="rect">
            <a:avLst/>
          </a:prstGeom>
          <a:solidFill>
            <a:srgbClr val="F4FAFF"/>
          </a:solidFill>
          <a:ln/>
        </p:spPr>
      </p:sp>
      <p:sp>
        <p:nvSpPr>
          <p:cNvPr id="9" name="Text 6"/>
          <p:cNvSpPr/>
          <p:nvPr/>
        </p:nvSpPr>
        <p:spPr>
          <a:xfrm>
            <a:off x="7306549" y="2178844"/>
            <a:ext cx="657225" cy="7858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57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5700" dirty="0"/>
          </a:p>
        </p:txBody>
      </p:sp>
      <p:sp>
        <p:nvSpPr>
          <p:cNvPr id="10" name="Shape 7"/>
          <p:cNvSpPr/>
          <p:nvPr/>
        </p:nvSpPr>
        <p:spPr>
          <a:xfrm>
            <a:off x="8122388" y="714375"/>
            <a:ext cx="557213" cy="557213"/>
          </a:xfrm>
          <a:prstGeom prst="ellipse">
            <a:avLst/>
          </a:prstGeom>
          <a:solidFill>
            <a:srgbClr val="FFFFFF"/>
          </a:solidFill>
          <a:ln w="27432">
            <a:solidFill>
              <a:srgbClr val="F9731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122388" y="714375"/>
            <a:ext cx="557213" cy="5572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800" dirty="0"/>
          </a:p>
        </p:txBody>
      </p:sp>
      <p:sp>
        <p:nvSpPr>
          <p:cNvPr id="12" name="Shape 9"/>
          <p:cNvSpPr/>
          <p:nvPr/>
        </p:nvSpPr>
        <p:spPr>
          <a:xfrm>
            <a:off x="8386707" y="1500188"/>
            <a:ext cx="557213" cy="557213"/>
          </a:xfrm>
          <a:prstGeom prst="ellipse">
            <a:avLst/>
          </a:prstGeom>
          <a:solidFill>
            <a:srgbClr val="FFFFFF"/>
          </a:solidFill>
          <a:ln w="27432">
            <a:solidFill>
              <a:srgbClr val="F9731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386707" y="1500188"/>
            <a:ext cx="557213" cy="5572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8243832" y="2286000"/>
            <a:ext cx="557213" cy="557213"/>
          </a:xfrm>
          <a:prstGeom prst="ellipse">
            <a:avLst/>
          </a:prstGeom>
          <a:solidFill>
            <a:srgbClr val="FFFFFF"/>
          </a:solidFill>
          <a:ln w="27432">
            <a:solidFill>
              <a:srgbClr val="F9731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43832" y="2286000"/>
            <a:ext cx="557213" cy="5572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7836638" y="2714625"/>
            <a:ext cx="557213" cy="557213"/>
          </a:xfrm>
          <a:prstGeom prst="ellipse">
            <a:avLst/>
          </a:prstGeom>
          <a:solidFill>
            <a:srgbClr val="FFFFFF"/>
          </a:solidFill>
          <a:ln w="27432">
            <a:solidFill>
              <a:srgbClr val="F97316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836638" y="2714625"/>
            <a:ext cx="557213" cy="55721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457200"/>
            <a:ext cx="8458200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Peta Proses Penyusunan Soal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342900" y="892969"/>
            <a:ext cx="8458200" cy="192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 fase utama memastikan soal tersusun secara terarah, teruji, dan aman.</a:t>
            </a:r>
            <a:endParaRPr lang="en-US" sz="1150" dirty="0"/>
          </a:p>
        </p:txBody>
      </p:sp>
      <p:sp>
        <p:nvSpPr>
          <p:cNvPr id="5" name="Shape 2"/>
          <p:cNvSpPr/>
          <p:nvPr/>
        </p:nvSpPr>
        <p:spPr>
          <a:xfrm>
            <a:off x="342900" y="1343025"/>
            <a:ext cx="2050256" cy="1714500"/>
          </a:xfrm>
          <a:prstGeom prst="rect">
            <a:avLst/>
          </a:prstGeom>
          <a:solidFill>
            <a:srgbClr val="F4FAFF"/>
          </a:solidFill>
          <a:ln/>
        </p:spPr>
      </p:sp>
      <p:sp>
        <p:nvSpPr>
          <p:cNvPr id="6" name="Shape 3"/>
          <p:cNvSpPr/>
          <p:nvPr/>
        </p:nvSpPr>
        <p:spPr>
          <a:xfrm>
            <a:off x="342900" y="1343025"/>
            <a:ext cx="2050256" cy="71438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7" name="Text 4"/>
          <p:cNvSpPr/>
          <p:nvPr/>
        </p:nvSpPr>
        <p:spPr>
          <a:xfrm>
            <a:off x="457200" y="1471613"/>
            <a:ext cx="182165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800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457200" y="2010966"/>
            <a:ext cx="1821656" cy="2024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4000"/>
              </a:lnSpc>
              <a:buNone/>
            </a:pPr>
            <a:r>
              <a:rPr lang="en-US" sz="13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Perencanaan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457200" y="2299171"/>
            <a:ext cx="1821656" cy="3664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asesmen, kisi-kisi, dan desain stimulus.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478881" y="1343025"/>
            <a:ext cx="2050256" cy="1714500"/>
          </a:xfrm>
          <a:prstGeom prst="rect">
            <a:avLst/>
          </a:prstGeom>
          <a:solidFill>
            <a:srgbClr val="F0FDFA"/>
          </a:solidFill>
          <a:ln/>
        </p:spPr>
      </p:sp>
      <p:sp>
        <p:nvSpPr>
          <p:cNvPr id="11" name="Shape 8"/>
          <p:cNvSpPr/>
          <p:nvPr/>
        </p:nvSpPr>
        <p:spPr>
          <a:xfrm>
            <a:off x="2478881" y="1343025"/>
            <a:ext cx="2050256" cy="71438"/>
          </a:xfrm>
          <a:prstGeom prst="rect">
            <a:avLst/>
          </a:prstGeom>
          <a:solidFill>
            <a:srgbClr val="2DD4BF"/>
          </a:solidFill>
          <a:ln/>
        </p:spPr>
      </p:sp>
      <p:sp>
        <p:nvSpPr>
          <p:cNvPr id="12" name="Text 9"/>
          <p:cNvSpPr/>
          <p:nvPr/>
        </p:nvSpPr>
        <p:spPr>
          <a:xfrm>
            <a:off x="2593181" y="1471613"/>
            <a:ext cx="182165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80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2593181" y="2010966"/>
            <a:ext cx="1821656" cy="2024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4000"/>
              </a:lnSpc>
              <a:buNone/>
            </a:pPr>
            <a:r>
              <a:rPr lang="en-US" sz="13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Konstruksi &amp; Telaah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2593181" y="2299171"/>
            <a:ext cx="1821656" cy="3664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Menulis butir serta memeriksa substansi, bahasa, dan keadilan.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4614863" y="1343025"/>
            <a:ext cx="2050256" cy="1714500"/>
          </a:xfrm>
          <a:prstGeom prst="rect">
            <a:avLst/>
          </a:prstGeom>
          <a:solidFill>
            <a:srgbClr val="EAF2FA"/>
          </a:solidFill>
          <a:ln/>
        </p:spPr>
      </p:sp>
      <p:sp>
        <p:nvSpPr>
          <p:cNvPr id="16" name="Shape 13"/>
          <p:cNvSpPr/>
          <p:nvPr/>
        </p:nvSpPr>
        <p:spPr>
          <a:xfrm>
            <a:off x="4614863" y="1343025"/>
            <a:ext cx="2050256" cy="71438"/>
          </a:xfrm>
          <a:prstGeom prst="rect">
            <a:avLst/>
          </a:prstGeom>
          <a:solidFill>
            <a:srgbClr val="0A2540"/>
          </a:solidFill>
          <a:ln/>
        </p:spPr>
      </p:sp>
      <p:sp>
        <p:nvSpPr>
          <p:cNvPr id="17" name="Text 14"/>
          <p:cNvSpPr/>
          <p:nvPr/>
        </p:nvSpPr>
        <p:spPr>
          <a:xfrm>
            <a:off x="4729163" y="1471613"/>
            <a:ext cx="182165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800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4729163" y="2010966"/>
            <a:ext cx="1821656" cy="2024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4000"/>
              </a:lnSpc>
              <a:buNone/>
            </a:pPr>
            <a:r>
              <a:rPr lang="en-US" sz="13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Validasi Empiris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4729163" y="2299171"/>
            <a:ext cx="1821656" cy="3664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Uji coba, analisis data, revisi, dan seleksi butir.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6750844" y="1343025"/>
            <a:ext cx="2050256" cy="1714500"/>
          </a:xfrm>
          <a:prstGeom prst="rect">
            <a:avLst/>
          </a:prstGeom>
          <a:solidFill>
            <a:srgbClr val="FFF7ED"/>
          </a:solidFill>
          <a:ln/>
        </p:spPr>
      </p:sp>
      <p:sp>
        <p:nvSpPr>
          <p:cNvPr id="21" name="Shape 18"/>
          <p:cNvSpPr/>
          <p:nvPr/>
        </p:nvSpPr>
        <p:spPr>
          <a:xfrm>
            <a:off x="6750844" y="1343025"/>
            <a:ext cx="2050256" cy="71438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2" name="Text 19"/>
          <p:cNvSpPr/>
          <p:nvPr/>
        </p:nvSpPr>
        <p:spPr>
          <a:xfrm>
            <a:off x="6865144" y="1471613"/>
            <a:ext cx="182165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800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6865144" y="2010966"/>
            <a:ext cx="1821656" cy="2024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4000"/>
              </a:lnSpc>
              <a:buNone/>
            </a:pPr>
            <a:r>
              <a:rPr lang="en-US" sz="13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Perakitan &amp; Rilis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6865144" y="2299171"/>
            <a:ext cx="1821656" cy="3664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paket, menjamin mutu, serta menjaga keamanan.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557213" y="3314700"/>
            <a:ext cx="8029575" cy="35719"/>
          </a:xfrm>
          <a:prstGeom prst="rect">
            <a:avLst/>
          </a:prstGeom>
          <a:solidFill>
            <a:srgbClr val="BFDBFE"/>
          </a:solidFill>
          <a:ln/>
        </p:spPr>
      </p:sp>
      <p:sp>
        <p:nvSpPr>
          <p:cNvPr id="26" name="Text 23"/>
          <p:cNvSpPr/>
          <p:nvPr/>
        </p:nvSpPr>
        <p:spPr>
          <a:xfrm>
            <a:off x="8551404" y="3143250"/>
            <a:ext cx="120997" cy="4357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4294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7213" y="335756"/>
            <a:ext cx="8029575" cy="323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Fase 1:  </a:t>
            </a:r>
            <a:r>
              <a:rPr lang="en-US" sz="2100" b="1" dirty="0" err="1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Perencanaan</a:t>
            </a:r>
            <a:r>
              <a:rPr lang="en-US" sz="21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Dasar</a:t>
            </a:r>
            <a:endParaRPr lang="en-US" sz="2100" dirty="0"/>
          </a:p>
        </p:txBody>
      </p:sp>
      <p:sp>
        <p:nvSpPr>
          <p:cNvPr id="4" name="Text 1"/>
          <p:cNvSpPr/>
          <p:nvPr/>
        </p:nvSpPr>
        <p:spPr>
          <a:xfrm>
            <a:off x="557213" y="832247"/>
            <a:ext cx="8029575" cy="192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Fondasi yang jelas membuat setiap butir soal memiliki arah pengukuran.</a:t>
            </a:r>
            <a:endParaRPr lang="en-US" sz="1150" dirty="0"/>
          </a:p>
        </p:txBody>
      </p:sp>
      <p:sp>
        <p:nvSpPr>
          <p:cNvPr id="5" name="Shape 2"/>
          <p:cNvSpPr/>
          <p:nvPr/>
        </p:nvSpPr>
        <p:spPr>
          <a:xfrm>
            <a:off x="557213" y="1282303"/>
            <a:ext cx="2581238" cy="2143125"/>
          </a:xfrm>
          <a:prstGeom prst="rect">
            <a:avLst/>
          </a:prstGeom>
          <a:solidFill>
            <a:srgbClr val="F4FAFF"/>
          </a:solidFill>
          <a:ln/>
        </p:spPr>
      </p:sp>
      <p:sp>
        <p:nvSpPr>
          <p:cNvPr id="6" name="Shape 3"/>
          <p:cNvSpPr/>
          <p:nvPr/>
        </p:nvSpPr>
        <p:spPr>
          <a:xfrm>
            <a:off x="557213" y="1282303"/>
            <a:ext cx="2581238" cy="71438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410891"/>
            <a:ext cx="2324063" cy="4893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3050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050" dirty="0"/>
          </a:p>
        </p:txBody>
      </p:sp>
      <p:sp>
        <p:nvSpPr>
          <p:cNvPr id="8" name="Text 5"/>
          <p:cNvSpPr/>
          <p:nvPr/>
        </p:nvSpPr>
        <p:spPr>
          <a:xfrm>
            <a:off x="685800" y="1943100"/>
            <a:ext cx="2324063" cy="407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350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◎</a:t>
            </a:r>
            <a:endParaRPr lang="en-US" sz="2350" dirty="0"/>
          </a:p>
        </p:txBody>
      </p:sp>
      <p:sp>
        <p:nvSpPr>
          <p:cNvPr id="9" name="Text 6"/>
          <p:cNvSpPr/>
          <p:nvPr/>
        </p:nvSpPr>
        <p:spPr>
          <a:xfrm>
            <a:off x="685800" y="2436019"/>
            <a:ext cx="2324063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asesmen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85800" y="2764631"/>
            <a:ext cx="2324063" cy="340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Menentukan kompetensi dan arah pengukuran yang ingin dicapai.</a:t>
            </a:r>
            <a:endParaRPr lang="en-US" sz="1050" b="1" dirty="0"/>
          </a:p>
        </p:txBody>
      </p:sp>
      <p:sp>
        <p:nvSpPr>
          <p:cNvPr id="11" name="Shape 8"/>
          <p:cNvSpPr/>
          <p:nvPr/>
        </p:nvSpPr>
        <p:spPr>
          <a:xfrm>
            <a:off x="3281325" y="1282303"/>
            <a:ext cx="2581294" cy="2143125"/>
          </a:xfrm>
          <a:prstGeom prst="rect">
            <a:avLst/>
          </a:prstGeom>
          <a:solidFill>
            <a:srgbClr val="F0FDFA"/>
          </a:solidFill>
          <a:ln/>
        </p:spPr>
      </p:sp>
      <p:sp>
        <p:nvSpPr>
          <p:cNvPr id="12" name="Shape 9"/>
          <p:cNvSpPr/>
          <p:nvPr/>
        </p:nvSpPr>
        <p:spPr>
          <a:xfrm>
            <a:off x="3281325" y="1282303"/>
            <a:ext cx="2581294" cy="71438"/>
          </a:xfrm>
          <a:prstGeom prst="rect">
            <a:avLst/>
          </a:prstGeom>
          <a:solidFill>
            <a:srgbClr val="2DD4BF"/>
          </a:solidFill>
          <a:ln/>
        </p:spPr>
      </p:sp>
      <p:sp>
        <p:nvSpPr>
          <p:cNvPr id="13" name="Text 10"/>
          <p:cNvSpPr/>
          <p:nvPr/>
        </p:nvSpPr>
        <p:spPr>
          <a:xfrm>
            <a:off x="3409913" y="1410891"/>
            <a:ext cx="2324119" cy="4893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305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050" dirty="0"/>
          </a:p>
        </p:txBody>
      </p:sp>
      <p:sp>
        <p:nvSpPr>
          <p:cNvPr id="14" name="Text 11"/>
          <p:cNvSpPr/>
          <p:nvPr/>
        </p:nvSpPr>
        <p:spPr>
          <a:xfrm>
            <a:off x="3409913" y="1943100"/>
            <a:ext cx="2324119" cy="407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350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▦</a:t>
            </a:r>
            <a:endParaRPr lang="en-US" sz="2350" dirty="0"/>
          </a:p>
        </p:txBody>
      </p:sp>
      <p:sp>
        <p:nvSpPr>
          <p:cNvPr id="15" name="Text 12"/>
          <p:cNvSpPr/>
          <p:nvPr/>
        </p:nvSpPr>
        <p:spPr>
          <a:xfrm>
            <a:off x="3409913" y="2436019"/>
            <a:ext cx="2324119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3409913" y="2764631"/>
            <a:ext cx="2324119" cy="340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Menetapkan materi, level kognitif, indikator, dan bentuk soal.</a:t>
            </a:r>
            <a:endParaRPr lang="en-US" sz="1050" b="1" dirty="0"/>
          </a:p>
        </p:txBody>
      </p:sp>
      <p:sp>
        <p:nvSpPr>
          <p:cNvPr id="17" name="Shape 14"/>
          <p:cNvSpPr/>
          <p:nvPr/>
        </p:nvSpPr>
        <p:spPr>
          <a:xfrm>
            <a:off x="6005494" y="1282303"/>
            <a:ext cx="2581294" cy="2143125"/>
          </a:xfrm>
          <a:prstGeom prst="rect">
            <a:avLst/>
          </a:prstGeom>
          <a:solidFill>
            <a:srgbClr val="FFF7ED"/>
          </a:solidFill>
          <a:ln/>
        </p:spPr>
      </p:sp>
      <p:sp>
        <p:nvSpPr>
          <p:cNvPr id="18" name="Shape 15"/>
          <p:cNvSpPr/>
          <p:nvPr/>
        </p:nvSpPr>
        <p:spPr>
          <a:xfrm>
            <a:off x="6005494" y="1282303"/>
            <a:ext cx="2581294" cy="71438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19" name="Text 16"/>
          <p:cNvSpPr/>
          <p:nvPr/>
        </p:nvSpPr>
        <p:spPr>
          <a:xfrm>
            <a:off x="6134081" y="1410891"/>
            <a:ext cx="2324119" cy="4893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3050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050" dirty="0"/>
          </a:p>
        </p:txBody>
      </p:sp>
      <p:sp>
        <p:nvSpPr>
          <p:cNvPr id="20" name="Text 17"/>
          <p:cNvSpPr/>
          <p:nvPr/>
        </p:nvSpPr>
        <p:spPr>
          <a:xfrm>
            <a:off x="6134081" y="1943100"/>
            <a:ext cx="2324119" cy="382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350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◌</a:t>
            </a:r>
            <a:endParaRPr lang="en-US" sz="2350" dirty="0"/>
          </a:p>
        </p:txBody>
      </p:sp>
      <p:sp>
        <p:nvSpPr>
          <p:cNvPr id="21" name="Text 18"/>
          <p:cNvSpPr/>
          <p:nvPr/>
        </p:nvSpPr>
        <p:spPr>
          <a:xfrm>
            <a:off x="6134081" y="2411016"/>
            <a:ext cx="2324119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Desain stimulus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6134081" y="2739628"/>
            <a:ext cx="2324119" cy="340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Memilih konteks yang </a:t>
            </a:r>
            <a:r>
              <a:rPr lang="en-US" sz="1050" b="1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</a:t>
            </a:r>
            <a:r>
              <a:rPr lang="en-US" sz="105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050" b="1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kontekstua</a:t>
            </a:r>
            <a:r>
              <a:rPr lang="en-US" sz="105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informatif, dan </a:t>
            </a:r>
            <a:r>
              <a:rPr lang="en-US" sz="1050" b="1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terbarukan</a:t>
            </a:r>
            <a:r>
              <a:rPr lang="en-US" sz="105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50" b="1" dirty="0"/>
          </a:p>
        </p:txBody>
      </p:sp>
      <p:sp>
        <p:nvSpPr>
          <p:cNvPr id="23" name="Text 20"/>
          <p:cNvSpPr/>
          <p:nvPr/>
        </p:nvSpPr>
        <p:spPr>
          <a:xfrm>
            <a:off x="557213" y="4225528"/>
            <a:ext cx="8029575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Perencanaan → konstruksi → validasi → rilis</a:t>
            </a:r>
            <a:endParaRPr lang="en-US" sz="2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001000" cy="3462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Fase 2: </a:t>
            </a:r>
            <a:r>
              <a:rPr lang="en-US" sz="2250" b="1" dirty="0" err="1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Kendali</a:t>
            </a:r>
            <a:r>
              <a:rPr lang="en-US" sz="22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Mutu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71500" y="953691"/>
            <a:ext cx="8001000" cy="192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Memastikan setiap butir soal memenuhi standar kualitas sebelum digunakan.</a:t>
            </a:r>
            <a:endParaRPr lang="en-US" sz="1150" dirty="0"/>
          </a:p>
        </p:txBody>
      </p:sp>
      <p:sp>
        <p:nvSpPr>
          <p:cNvPr id="5" name="Shape 2"/>
          <p:cNvSpPr/>
          <p:nvPr/>
        </p:nvSpPr>
        <p:spPr>
          <a:xfrm>
            <a:off x="928688" y="1682353"/>
            <a:ext cx="7286625" cy="28575"/>
          </a:xfrm>
          <a:prstGeom prst="rect">
            <a:avLst/>
          </a:prstGeom>
          <a:solidFill>
            <a:srgbClr val="BFDBFE"/>
          </a:solidFill>
          <a:ln/>
        </p:spPr>
      </p:sp>
      <p:sp>
        <p:nvSpPr>
          <p:cNvPr id="6" name="Shape 3"/>
          <p:cNvSpPr/>
          <p:nvPr/>
        </p:nvSpPr>
        <p:spPr>
          <a:xfrm>
            <a:off x="1178719" y="1360884"/>
            <a:ext cx="642938" cy="642938"/>
          </a:xfrm>
          <a:prstGeom prst="ellipse">
            <a:avLst/>
          </a:prstGeom>
          <a:solidFill>
            <a:srgbClr val="FFFFFF"/>
          </a:solidFill>
          <a:ln w="27432">
            <a:solidFill>
              <a:srgbClr val="2DD4B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178719" y="1360884"/>
            <a:ext cx="642938" cy="642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📄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985112" y="2110978"/>
            <a:ext cx="1030151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 Butir Soal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71500" y="2539603"/>
            <a:ext cx="1857375" cy="520712"/>
          </a:xfrm>
          <a:prstGeom prst="rect">
            <a:avLst/>
          </a:prstGeom>
          <a:noFill/>
          <a:ln/>
        </p:spPr>
        <p:txBody>
          <a:bodyPr wrap="square" lIns="68072" tIns="0" rIns="68072" bIns="0" rtlCol="0" anchor="t">
            <a:sp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5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Penulisan awal berdasarkan kisi-kisi dan stimulus yang telah dirancang.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226575" y="1360884"/>
            <a:ext cx="642938" cy="642938"/>
          </a:xfrm>
          <a:prstGeom prst="ellipse">
            <a:avLst/>
          </a:prstGeom>
          <a:solidFill>
            <a:srgbClr val="FFFFFF"/>
          </a:solidFill>
          <a:ln w="27432">
            <a:solidFill>
              <a:srgbClr val="0A254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226575" y="1360884"/>
            <a:ext cx="642938" cy="642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🔍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2619356" y="2110978"/>
            <a:ext cx="1857375" cy="4214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Telaah Substansi &amp; Konstruksi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2619356" y="2618184"/>
            <a:ext cx="1857375" cy="520712"/>
          </a:xfrm>
          <a:prstGeom prst="rect">
            <a:avLst/>
          </a:prstGeom>
          <a:noFill/>
          <a:ln/>
        </p:spPr>
        <p:txBody>
          <a:bodyPr wrap="square" lIns="68072" tIns="0" rIns="68072" bIns="0" rtlCol="0" anchor="t">
            <a:sp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5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Memeriksa kesesuaian materi, tingkat kesulitan, dan kejelasan stimulus.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5274432" y="1360884"/>
            <a:ext cx="642938" cy="642938"/>
          </a:xfrm>
          <a:prstGeom prst="ellipse">
            <a:avLst/>
          </a:prstGeom>
          <a:solidFill>
            <a:srgbClr val="FFF7ED"/>
          </a:solidFill>
          <a:ln w="27432">
            <a:solidFill>
              <a:srgbClr val="F9731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274432" y="1360884"/>
            <a:ext cx="642938" cy="642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4685016" y="2110978"/>
            <a:ext cx="18217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Telaah Bahasa &amp; Keadilan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667213" y="2539603"/>
            <a:ext cx="1857375" cy="520712"/>
          </a:xfrm>
          <a:prstGeom prst="rect">
            <a:avLst/>
          </a:prstGeom>
          <a:noFill/>
          <a:ln/>
        </p:spPr>
        <p:txBody>
          <a:bodyPr wrap="square" lIns="68072" tIns="0" rIns="68072" bIns="0" rtlCol="0" anchor="t">
            <a:sp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5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Memastikan keterbacaan, inklusivitas, dan bebas dari bias budaya.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7322288" y="1360884"/>
            <a:ext cx="642938" cy="642938"/>
          </a:xfrm>
          <a:prstGeom prst="ellipse">
            <a:avLst/>
          </a:prstGeom>
          <a:solidFill>
            <a:srgbClr val="FFFFFF"/>
          </a:solidFill>
          <a:ln w="27432">
            <a:solidFill>
              <a:srgbClr val="60A5F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322288" y="1360884"/>
            <a:ext cx="642938" cy="64293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✨</a:t>
            </a:r>
            <a:endParaRPr lang="en-US" sz="1900" dirty="0"/>
          </a:p>
        </p:txBody>
      </p:sp>
      <p:sp>
        <p:nvSpPr>
          <p:cNvPr id="20" name="Text 17"/>
          <p:cNvSpPr/>
          <p:nvPr/>
        </p:nvSpPr>
        <p:spPr>
          <a:xfrm>
            <a:off x="7332169" y="2190095"/>
            <a:ext cx="623120" cy="18466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Soal Valid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715069" y="2539603"/>
            <a:ext cx="1857375" cy="347142"/>
          </a:xfrm>
          <a:prstGeom prst="rect">
            <a:avLst/>
          </a:prstGeom>
          <a:noFill/>
          <a:ln/>
        </p:spPr>
        <p:txBody>
          <a:bodyPr wrap="square" lIns="68072" tIns="0" rIns="68072" bIns="0" rtlCol="0" anchor="t">
            <a:sp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5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Hasil akhir yang siap untuk tahap validasi empiris dan perakitan.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335280" y="3532361"/>
            <a:ext cx="8001000" cy="307181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4622006"/>
            <a:ext cx="8001000" cy="7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4" name="Text 21"/>
          <p:cNvSpPr/>
          <p:nvPr/>
        </p:nvSpPr>
        <p:spPr>
          <a:xfrm>
            <a:off x="518160" y="3084194"/>
            <a:ext cx="8625840" cy="1833707"/>
          </a:xfrm>
          <a:prstGeom prst="rect">
            <a:avLst/>
          </a:prstGeom>
          <a:noFill/>
          <a:ln/>
        </p:spPr>
        <p:txBody>
          <a:bodyPr wrap="square" lIns="0" tIns="170053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Fokus Utama: </a:t>
            </a:r>
          </a:p>
          <a:p>
            <a:pPr marL="342900" indent="-342900">
              <a:buAutoNum type="arabicPeriod"/>
            </a:pP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Kesesuaian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Materi  (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disesuaikan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dengan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Kerangka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Asesmen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TKA_SMA :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Elemen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/ Materi, Sub-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elemen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Submateri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</a:p>
          <a:p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       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Kompetensi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dan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Indikator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)</a:t>
            </a:r>
          </a:p>
          <a:p>
            <a:pPr marL="342900" indent="-342900">
              <a:buAutoNum type="arabicPeriod" startAt="2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Tingkat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Kesulitan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 (L1-</a:t>
            </a:r>
            <a:r>
              <a:rPr lang="id-ID" sz="1400" dirty="0"/>
              <a:t>Pengetahuan dan Pemahaman (</a:t>
            </a:r>
            <a:r>
              <a:rPr lang="id-ID" sz="1400" i="1" dirty="0" err="1"/>
              <a:t>Knowing</a:t>
            </a:r>
            <a:r>
              <a:rPr lang="id-ID" sz="1100" dirty="0"/>
              <a:t>)</a:t>
            </a: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L2-</a:t>
            </a:r>
            <a:r>
              <a:rPr lang="id-ID" sz="1400" dirty="0"/>
              <a:t>Aplikasi / Penerapan</a:t>
            </a:r>
            <a:r>
              <a:rPr lang="id-ID" sz="1100" dirty="0"/>
              <a:t> (</a:t>
            </a:r>
            <a:r>
              <a:rPr lang="id-ID" sz="1400" i="1" dirty="0" err="1"/>
              <a:t>Applying</a:t>
            </a:r>
            <a:r>
              <a:rPr lang="id-ID" sz="1100" dirty="0"/>
              <a:t>)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dan L3-</a:t>
            </a:r>
          </a:p>
          <a:p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        </a:t>
            </a:r>
            <a:r>
              <a:rPr lang="id-ID" sz="1400" dirty="0"/>
              <a:t>Penalaran </a:t>
            </a:r>
            <a:r>
              <a:rPr lang="id-ID" sz="1100" dirty="0"/>
              <a:t>(</a:t>
            </a:r>
            <a:r>
              <a:rPr lang="id-ID" sz="1400" i="1" dirty="0" err="1"/>
              <a:t>Reasoning</a:t>
            </a:r>
            <a:r>
              <a:rPr lang="id-ID" sz="1100" dirty="0"/>
              <a:t>)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</a:p>
          <a:p>
            <a:pPr marL="0" indent="0" algn="l"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3.     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Inklusivitas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 (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kontekstual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hindari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bias, gender dan Sara )</a:t>
            </a:r>
          </a:p>
          <a:p>
            <a:pPr marL="0" indent="0" algn="l"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4.     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Aksesibilitas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(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mudah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diakses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siswa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*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berkebutuhan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khusus</a:t>
            </a: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B4FCC58D-856F-BF82-1694-C0162AF74A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666" t="26519" r="37000" b="12740"/>
          <a:stretch>
            <a:fillRect/>
          </a:stretch>
        </p:blipFill>
        <p:spPr>
          <a:xfrm>
            <a:off x="243840" y="0"/>
            <a:ext cx="4442460" cy="5067300"/>
          </a:xfrm>
          <a:prstGeom prst="rect">
            <a:avLst/>
          </a:prstGeom>
        </p:spPr>
      </p:pic>
      <p:sp>
        <p:nvSpPr>
          <p:cNvPr id="5" name="Shape 2">
            <a:extLst>
              <a:ext uri="{FF2B5EF4-FFF2-40B4-BE49-F238E27FC236}">
                <a16:creationId xmlns:a16="http://schemas.microsoft.com/office/drawing/2014/main" id="{6303D55D-F374-D0AC-7E49-AD810B66A1BB}"/>
              </a:ext>
            </a:extLst>
          </p:cNvPr>
          <p:cNvSpPr/>
          <p:nvPr/>
        </p:nvSpPr>
        <p:spPr>
          <a:xfrm>
            <a:off x="4861560" y="1685925"/>
            <a:ext cx="3177540" cy="1034415"/>
          </a:xfrm>
          <a:prstGeom prst="rect">
            <a:avLst/>
          </a:prstGeom>
          <a:solidFill>
            <a:srgbClr val="F4FAFF"/>
          </a:solidFill>
          <a:ln/>
        </p:spPr>
        <p:txBody>
          <a:bodyPr/>
          <a:lstStyle/>
          <a:p>
            <a:r>
              <a:rPr lang="id-ID" b="1" dirty="0"/>
              <a:t>Salinan </a:t>
            </a:r>
            <a:r>
              <a:rPr lang="id-ID" b="1" dirty="0" err="1"/>
              <a:t>Perkaban</a:t>
            </a:r>
            <a:r>
              <a:rPr lang="id-ID" b="1" dirty="0"/>
              <a:t> Nomor 45 Tahun 2025 tentang Kerangka </a:t>
            </a:r>
            <a:r>
              <a:rPr lang="id-ID" b="1" dirty="0" err="1"/>
              <a:t>Asesmen</a:t>
            </a:r>
            <a:r>
              <a:rPr lang="id-ID" b="1" dirty="0"/>
              <a:t> TKA</a:t>
            </a:r>
            <a:r>
              <a:rPr lang="en-US" b="1" dirty="0"/>
              <a:t> Ekonomi </a:t>
            </a:r>
            <a:r>
              <a:rPr lang="id-ID" b="1" dirty="0"/>
              <a:t>SMA_</a:t>
            </a:r>
          </a:p>
        </p:txBody>
      </p:sp>
    </p:spTree>
    <p:extLst>
      <p:ext uri="{BB962C8B-B14F-4D97-AF65-F5344CB8AC3E}">
        <p14:creationId xmlns:p14="http://schemas.microsoft.com/office/powerpoint/2010/main" val="324175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001000" cy="382191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Matriks Anatomi Soal</a:t>
            </a:r>
            <a:endParaRPr lang="en-US" sz="2250" dirty="0"/>
          </a:p>
        </p:txBody>
      </p:sp>
      <p:sp>
        <p:nvSpPr>
          <p:cNvPr id="4" name="Shape 1"/>
          <p:cNvSpPr/>
          <p:nvPr/>
        </p:nvSpPr>
        <p:spPr>
          <a:xfrm>
            <a:off x="571500" y="1096566"/>
            <a:ext cx="1600200" cy="350044"/>
          </a:xfrm>
          <a:prstGeom prst="rect">
            <a:avLst/>
          </a:prstGeom>
          <a:solidFill>
            <a:srgbClr val="F4FAFF"/>
          </a:solidFill>
          <a:ln/>
        </p:spPr>
      </p:sp>
      <p:sp>
        <p:nvSpPr>
          <p:cNvPr id="5" name="Shape 2"/>
          <p:cNvSpPr/>
          <p:nvPr/>
        </p:nvSpPr>
        <p:spPr>
          <a:xfrm>
            <a:off x="571500" y="1418034"/>
            <a:ext cx="1600200" cy="28575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6" name="Text 3"/>
          <p:cNvSpPr/>
          <p:nvPr/>
        </p:nvSpPr>
        <p:spPr>
          <a:xfrm>
            <a:off x="571500" y="1096566"/>
            <a:ext cx="1600200" cy="350044"/>
          </a:xfrm>
          <a:prstGeom prst="rect">
            <a:avLst/>
          </a:prstGeom>
          <a:noFill/>
          <a:ln/>
        </p:spPr>
        <p:txBody>
          <a:bodyPr wrap="square" lIns="170053" tIns="170053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Komponen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2171700" y="1096566"/>
            <a:ext cx="3200400" cy="350044"/>
          </a:xfrm>
          <a:prstGeom prst="rect">
            <a:avLst/>
          </a:prstGeom>
          <a:solidFill>
            <a:srgbClr val="F4FAFF"/>
          </a:solidFill>
          <a:ln/>
        </p:spPr>
      </p:sp>
      <p:sp>
        <p:nvSpPr>
          <p:cNvPr id="8" name="Shape 5"/>
          <p:cNvSpPr/>
          <p:nvPr/>
        </p:nvSpPr>
        <p:spPr>
          <a:xfrm>
            <a:off x="2171700" y="1418034"/>
            <a:ext cx="3200400" cy="28575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9" name="Text 6"/>
          <p:cNvSpPr/>
          <p:nvPr/>
        </p:nvSpPr>
        <p:spPr>
          <a:xfrm>
            <a:off x="2171700" y="1096566"/>
            <a:ext cx="3200400" cy="350044"/>
          </a:xfrm>
          <a:prstGeom prst="rect">
            <a:avLst/>
          </a:prstGeom>
          <a:noFill/>
          <a:ln/>
        </p:spPr>
        <p:txBody>
          <a:bodyPr wrap="square" lIns="170053" tIns="170053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Syarat Kualitas (Check)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372100" y="1096566"/>
            <a:ext cx="3200400" cy="350044"/>
          </a:xfrm>
          <a:prstGeom prst="rect">
            <a:avLst/>
          </a:prstGeom>
          <a:solidFill>
            <a:srgbClr val="F4FAFF"/>
          </a:solidFill>
          <a:ln/>
        </p:spPr>
      </p:sp>
      <p:sp>
        <p:nvSpPr>
          <p:cNvPr id="11" name="Shape 8"/>
          <p:cNvSpPr/>
          <p:nvPr/>
        </p:nvSpPr>
        <p:spPr>
          <a:xfrm>
            <a:off x="5372100" y="1418034"/>
            <a:ext cx="3200400" cy="28575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12" name="Shape 9"/>
          <p:cNvSpPr/>
          <p:nvPr/>
        </p:nvSpPr>
        <p:spPr>
          <a:xfrm>
            <a:off x="5372100" y="1096566"/>
            <a:ext cx="28575" cy="350044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13" name="Text 10"/>
          <p:cNvSpPr/>
          <p:nvPr/>
        </p:nvSpPr>
        <p:spPr>
          <a:xfrm>
            <a:off x="5372100" y="1096566"/>
            <a:ext cx="3200400" cy="350044"/>
          </a:xfrm>
          <a:prstGeom prst="rect">
            <a:avLst/>
          </a:prstGeom>
          <a:noFill/>
          <a:ln/>
        </p:spPr>
        <p:txBody>
          <a:bodyPr wrap="square" lIns="170053" tIns="170053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Flag (Dilarang)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571500" y="1432322"/>
            <a:ext cx="1600200" cy="350044"/>
          </a:xfrm>
          <a:prstGeom prst="rect">
            <a:avLst/>
          </a:prstGeom>
          <a:noFill/>
          <a:ln/>
        </p:spPr>
        <p:txBody>
          <a:bodyPr wrap="square" lIns="170053" tIns="204089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Stimulus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2171700" y="1432322"/>
            <a:ext cx="3200400" cy="350044"/>
          </a:xfrm>
          <a:prstGeom prst="rect">
            <a:avLst/>
          </a:prstGeom>
          <a:noFill/>
          <a:ln/>
        </p:spPr>
        <p:txBody>
          <a:bodyPr wrap="square" lIns="170053" tIns="204089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Akurat, relevan, dan cukup informatif bagi peserta.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529263" y="1618059"/>
            <a:ext cx="46546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5632958" y="1618059"/>
            <a:ext cx="2796108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Menyesatkan atau sekadar menjadi hiasan slide.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571500" y="1782366"/>
            <a:ext cx="1600200" cy="353616"/>
          </a:xfrm>
          <a:prstGeom prst="rect">
            <a:avLst/>
          </a:prstGeom>
          <a:noFill/>
          <a:ln/>
        </p:spPr>
        <p:txBody>
          <a:bodyPr wrap="square" lIns="170053" tIns="204089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Pokok Soal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2171700" y="1782366"/>
            <a:ext cx="3200400" cy="353616"/>
          </a:xfrm>
          <a:prstGeom prst="rect">
            <a:avLst/>
          </a:prstGeom>
          <a:noFill/>
          <a:ln/>
        </p:spPr>
        <p:txBody>
          <a:bodyPr wrap="square" lIns="170053" tIns="204089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Jelas dan fokus mengukur kompetensi target.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5529263" y="1971675"/>
            <a:ext cx="46546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5632958" y="1971675"/>
            <a:ext cx="263526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Hanya menguji hafalan buta tanpa penalaran.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571500" y="2135981"/>
            <a:ext cx="1600200" cy="528638"/>
          </a:xfrm>
          <a:prstGeom prst="rect">
            <a:avLst/>
          </a:prstGeom>
          <a:noFill/>
          <a:ln/>
        </p:spPr>
        <p:txBody>
          <a:bodyPr wrap="square" lIns="170053" tIns="204089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Jawaban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2171700" y="2135981"/>
            <a:ext cx="3200400" cy="528638"/>
          </a:xfrm>
          <a:prstGeom prst="rect">
            <a:avLst/>
          </a:prstGeom>
          <a:noFill/>
          <a:ln/>
        </p:spPr>
        <p:txBody>
          <a:bodyPr wrap="square" lIns="170053" tIns="204089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Logis, homogen, dan kunci jawaban harus tunggal.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5529263" y="2325291"/>
            <a:ext cx="46546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5529263" y="2325291"/>
            <a:ext cx="2637160" cy="323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 err="1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Pengecoh</a:t>
            </a:r>
            <a:r>
              <a:rPr lang="en-US" sz="105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/distractor </a:t>
            </a:r>
            <a:r>
              <a:rPr lang="en-US" sz="1050" dirty="0" err="1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terlalu</a:t>
            </a:r>
            <a:r>
              <a:rPr lang="en-US" sz="105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mencolok salah atau kunci ganda.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571500" y="2664619"/>
            <a:ext cx="1600200" cy="528638"/>
          </a:xfrm>
          <a:prstGeom prst="rect">
            <a:avLst/>
          </a:prstGeom>
          <a:noFill/>
          <a:ln/>
        </p:spPr>
        <p:txBody>
          <a:bodyPr wrap="square" lIns="170053" tIns="204089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Bahasa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2171700" y="2664619"/>
            <a:ext cx="3200400" cy="528638"/>
          </a:xfrm>
          <a:prstGeom prst="rect">
            <a:avLst/>
          </a:prstGeom>
          <a:noFill/>
          <a:ln/>
        </p:spPr>
        <p:txBody>
          <a:bodyPr wrap="square" lIns="170053" tIns="204089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Efektif, sesuai perkembangan siswa, dan inklusif.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5529263" y="2853928"/>
            <a:ext cx="46546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5529263" y="2853928"/>
            <a:ext cx="2770212" cy="317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Bias budaya/daerah atau menggunakan istilah ambigu.</a:t>
            </a:r>
            <a:endParaRPr lang="en-US" sz="1050" dirty="0"/>
          </a:p>
        </p:txBody>
      </p:sp>
      <p:sp>
        <p:nvSpPr>
          <p:cNvPr id="30" name="Text 27"/>
          <p:cNvSpPr/>
          <p:nvPr/>
        </p:nvSpPr>
        <p:spPr>
          <a:xfrm>
            <a:off x="571500" y="3482578"/>
            <a:ext cx="8001000" cy="1393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Standar kualitas ini menjadi acuan utama dalam setiap tahap telaah butir soal.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" y="57150"/>
            <a:ext cx="90297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650" y="485775"/>
            <a:ext cx="8572500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 Soal yang Berkualitas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628650" y="975122"/>
            <a:ext cx="8572500" cy="192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 pilar utama dalam menyusun instrumen evaluasi yang kredibel.</a:t>
            </a:r>
            <a:endParaRPr lang="en-US" sz="1150" dirty="0"/>
          </a:p>
        </p:txBody>
      </p:sp>
      <p:sp>
        <p:nvSpPr>
          <p:cNvPr id="5" name="Shape 2"/>
          <p:cNvSpPr/>
          <p:nvPr/>
        </p:nvSpPr>
        <p:spPr>
          <a:xfrm>
            <a:off x="628650" y="1468041"/>
            <a:ext cx="3929063" cy="1071563"/>
          </a:xfrm>
          <a:prstGeom prst="rect">
            <a:avLst/>
          </a:prstGeom>
          <a:solidFill>
            <a:srgbClr val="F4FAFF"/>
          </a:solidFill>
          <a:ln/>
        </p:spPr>
      </p:sp>
      <p:sp>
        <p:nvSpPr>
          <p:cNvPr id="6" name="Shape 3"/>
          <p:cNvSpPr/>
          <p:nvPr/>
        </p:nvSpPr>
        <p:spPr>
          <a:xfrm>
            <a:off x="628650" y="1468041"/>
            <a:ext cx="3929063" cy="57150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7" name="Text 4"/>
          <p:cNvSpPr/>
          <p:nvPr/>
        </p:nvSpPr>
        <p:spPr>
          <a:xfrm>
            <a:off x="757238" y="1596628"/>
            <a:ext cx="214313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078706" y="1623417"/>
            <a:ext cx="470371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57238" y="2000250"/>
            <a:ext cx="3671888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Soal harus benar-benar mengukur kompetensi yang dituju sesuai dengan kurikulum dan tujuan asesmen.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700588" y="1468041"/>
            <a:ext cx="3929063" cy="1071563"/>
          </a:xfrm>
          <a:prstGeom prst="rect">
            <a:avLst/>
          </a:prstGeom>
          <a:solidFill>
            <a:srgbClr val="F0FDFA"/>
          </a:solidFill>
          <a:ln/>
        </p:spPr>
      </p:sp>
      <p:sp>
        <p:nvSpPr>
          <p:cNvPr id="11" name="Shape 8"/>
          <p:cNvSpPr/>
          <p:nvPr/>
        </p:nvSpPr>
        <p:spPr>
          <a:xfrm>
            <a:off x="4700588" y="1468041"/>
            <a:ext cx="3929063" cy="57150"/>
          </a:xfrm>
          <a:prstGeom prst="rect">
            <a:avLst/>
          </a:prstGeom>
          <a:solidFill>
            <a:srgbClr val="2DD4BF"/>
          </a:solidFill>
          <a:ln/>
        </p:spPr>
      </p:sp>
      <p:sp>
        <p:nvSpPr>
          <p:cNvPr id="12" name="Text 9"/>
          <p:cNvSpPr/>
          <p:nvPr/>
        </p:nvSpPr>
        <p:spPr>
          <a:xfrm>
            <a:off x="4829175" y="1596628"/>
            <a:ext cx="189142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☼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5125473" y="1614488"/>
            <a:ext cx="450949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Jelas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829175" y="1982391"/>
            <a:ext cx="3671888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Stimulus dan perintah soal harus mudah dipahami, tidak ambigu, dan menggunakan bahasa yang efektif.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628650" y="2682478"/>
            <a:ext cx="3929063" cy="1071563"/>
          </a:xfrm>
          <a:prstGeom prst="rect">
            <a:avLst/>
          </a:prstGeom>
          <a:solidFill>
            <a:srgbClr val="FFF7ED"/>
          </a:solidFill>
          <a:ln/>
        </p:spPr>
      </p:sp>
      <p:sp>
        <p:nvSpPr>
          <p:cNvPr id="16" name="Shape 13"/>
          <p:cNvSpPr/>
          <p:nvPr/>
        </p:nvSpPr>
        <p:spPr>
          <a:xfrm>
            <a:off x="628650" y="2682478"/>
            <a:ext cx="3929063" cy="5715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17" name="Text 14"/>
          <p:cNvSpPr/>
          <p:nvPr/>
        </p:nvSpPr>
        <p:spPr>
          <a:xfrm>
            <a:off x="757238" y="2811066"/>
            <a:ext cx="232172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096566" y="2837855"/>
            <a:ext cx="373484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Adil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757238" y="3214688"/>
            <a:ext cx="3671888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memuat bias budaya, daerah, gender, atau akses yang dapat merugikan kelompok peserta tertentu.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4700588" y="2682478"/>
            <a:ext cx="3929063" cy="1071563"/>
          </a:xfrm>
          <a:prstGeom prst="rect">
            <a:avLst/>
          </a:prstGeom>
          <a:solidFill>
            <a:srgbClr val="EAF2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700588" y="2682478"/>
            <a:ext cx="3929063" cy="57150"/>
          </a:xfrm>
          <a:prstGeom prst="rect">
            <a:avLst/>
          </a:prstGeom>
          <a:solidFill>
            <a:srgbClr val="0A2540"/>
          </a:solidFill>
          <a:ln/>
        </p:spPr>
      </p:sp>
      <p:sp>
        <p:nvSpPr>
          <p:cNvPr id="22" name="Text 19"/>
          <p:cNvSpPr/>
          <p:nvPr/>
        </p:nvSpPr>
        <p:spPr>
          <a:xfrm>
            <a:off x="4829175" y="2811066"/>
            <a:ext cx="214313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5150644" y="2837855"/>
            <a:ext cx="968536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Bermakna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4829175" y="3214688"/>
            <a:ext cx="3671888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Konteks soal mendukung penalaran dan relevan dengan kehidupan nyata, bukan sekadar hiasan atau hafalan.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3462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Fase 4: Release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71500" y="882253"/>
            <a:ext cx="8572500" cy="1769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Tahap akhir penyusunan paket soal hingga </a:t>
            </a:r>
            <a:r>
              <a:rPr lang="en-US" sz="115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siap</a:t>
            </a: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didistribusikan</a:t>
            </a:r>
            <a:endParaRPr lang="en-US" sz="1150" dirty="0"/>
          </a:p>
        </p:txBody>
      </p:sp>
      <p:sp>
        <p:nvSpPr>
          <p:cNvPr id="5" name="Shape 2"/>
          <p:cNvSpPr/>
          <p:nvPr/>
        </p:nvSpPr>
        <p:spPr>
          <a:xfrm>
            <a:off x="428625" y="1232297"/>
            <a:ext cx="2695538" cy="2208981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6" name="Shape 3"/>
          <p:cNvSpPr/>
          <p:nvPr/>
        </p:nvSpPr>
        <p:spPr>
          <a:xfrm>
            <a:off x="428625" y="1232297"/>
            <a:ext cx="2695538" cy="57150"/>
          </a:xfrm>
          <a:prstGeom prst="rect">
            <a:avLst/>
          </a:prstGeom>
          <a:solidFill>
            <a:srgbClr val="60A5FA"/>
          </a:solidFill>
          <a:ln/>
        </p:spPr>
      </p:sp>
      <p:sp>
        <p:nvSpPr>
          <p:cNvPr id="7" name="Text 4"/>
          <p:cNvSpPr/>
          <p:nvPr/>
        </p:nvSpPr>
        <p:spPr>
          <a:xfrm>
            <a:off x="528638" y="1332309"/>
            <a:ext cx="2495513" cy="389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📦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528638" y="1887624"/>
            <a:ext cx="2495513" cy="23998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4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Perakitan Paket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28638" y="2199047"/>
            <a:ext cx="2495513" cy="324704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butir soal sesuai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spesifikasi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acuan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TKA).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28638" y="2608362"/>
            <a:ext cx="2495513" cy="324704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Memastikan keseimbangan tingkat kesulitan antar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paket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(level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kesukaran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soal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28638" y="3017676"/>
            <a:ext cx="2728504" cy="324704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Finalisasi urutan dan tata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letak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soal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penyusunan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 algn="l">
              <a:lnSpc>
                <a:spcPct val="108000"/>
              </a:lnSpc>
              <a:buNone/>
            </a:pP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berurutan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panjang-pendek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sama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224175" y="1232297"/>
            <a:ext cx="2695594" cy="2208981"/>
          </a:xfrm>
          <a:prstGeom prst="rect">
            <a:avLst/>
          </a:prstGeom>
          <a:solidFill>
            <a:srgbClr val="F0FDFA"/>
          </a:solidFill>
          <a:ln/>
        </p:spPr>
      </p:sp>
      <p:sp>
        <p:nvSpPr>
          <p:cNvPr id="13" name="Shape 10"/>
          <p:cNvSpPr/>
          <p:nvPr/>
        </p:nvSpPr>
        <p:spPr>
          <a:xfrm>
            <a:off x="3224175" y="1232297"/>
            <a:ext cx="2695594" cy="57150"/>
          </a:xfrm>
          <a:prstGeom prst="rect">
            <a:avLst/>
          </a:prstGeom>
          <a:solidFill>
            <a:srgbClr val="2DD4BF"/>
          </a:solidFill>
          <a:ln/>
        </p:spPr>
      </p:sp>
      <p:sp>
        <p:nvSpPr>
          <p:cNvPr id="14" name="Text 11"/>
          <p:cNvSpPr/>
          <p:nvPr/>
        </p:nvSpPr>
        <p:spPr>
          <a:xfrm>
            <a:off x="528638" y="2199047"/>
            <a:ext cx="67642" cy="1831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b="1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528638" y="2608362"/>
            <a:ext cx="67642" cy="1831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b="1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528638" y="3017676"/>
            <a:ext cx="67642" cy="1831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b="1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3324188" y="1332309"/>
            <a:ext cx="2495569" cy="389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🛡️</a:t>
            </a:r>
            <a:endParaRPr lang="en-US" sz="2250" dirty="0"/>
          </a:p>
        </p:txBody>
      </p:sp>
      <p:sp>
        <p:nvSpPr>
          <p:cNvPr id="18" name="Text 15"/>
          <p:cNvSpPr/>
          <p:nvPr/>
        </p:nvSpPr>
        <p:spPr>
          <a:xfrm>
            <a:off x="3324188" y="1887624"/>
            <a:ext cx="2495569" cy="23998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4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Penjaminan Mutu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3324188" y="2199047"/>
            <a:ext cx="2495569" cy="366452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Pengecekan akhir berlapis terhadap naskah dan kunci.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3324188" y="2608362"/>
            <a:ext cx="2495569" cy="366452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Memastikan konsistensi dan keterbacaan instrumen.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3324188" y="3017676"/>
            <a:ext cx="2495569" cy="490904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Verifikasi kesesuaian dengan standar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nasional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(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disesuaikan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dengan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TKA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Perkaban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nomor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45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tahun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2025)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6019781" y="1232297"/>
            <a:ext cx="2695594" cy="2208981"/>
          </a:xfrm>
          <a:prstGeom prst="rect">
            <a:avLst/>
          </a:prstGeom>
          <a:solidFill>
            <a:srgbClr val="FFF7ED"/>
          </a:solidFill>
          <a:ln/>
        </p:spPr>
      </p:sp>
      <p:sp>
        <p:nvSpPr>
          <p:cNvPr id="23" name="Shape 20"/>
          <p:cNvSpPr/>
          <p:nvPr/>
        </p:nvSpPr>
        <p:spPr>
          <a:xfrm>
            <a:off x="6019781" y="1232297"/>
            <a:ext cx="2695594" cy="57150"/>
          </a:xfrm>
          <a:prstGeom prst="rect">
            <a:avLst/>
          </a:prstGeom>
          <a:solidFill>
            <a:srgbClr val="F97316"/>
          </a:solidFill>
          <a:ln/>
        </p:spPr>
      </p:sp>
      <p:sp>
        <p:nvSpPr>
          <p:cNvPr id="24" name="Text 21"/>
          <p:cNvSpPr/>
          <p:nvPr/>
        </p:nvSpPr>
        <p:spPr>
          <a:xfrm>
            <a:off x="3324188" y="2199047"/>
            <a:ext cx="67642" cy="1831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950" dirty="0"/>
          </a:p>
        </p:txBody>
      </p:sp>
      <p:sp>
        <p:nvSpPr>
          <p:cNvPr id="25" name="Text 22"/>
          <p:cNvSpPr/>
          <p:nvPr/>
        </p:nvSpPr>
        <p:spPr>
          <a:xfrm>
            <a:off x="3324188" y="2608362"/>
            <a:ext cx="67642" cy="1831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950" dirty="0"/>
          </a:p>
        </p:txBody>
      </p:sp>
      <p:sp>
        <p:nvSpPr>
          <p:cNvPr id="26" name="Text 23"/>
          <p:cNvSpPr/>
          <p:nvPr/>
        </p:nvSpPr>
        <p:spPr>
          <a:xfrm>
            <a:off x="3324188" y="3017676"/>
            <a:ext cx="67642" cy="1831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b="1" dirty="0">
                <a:solidFill>
                  <a:srgbClr val="2DD4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950" dirty="0"/>
          </a:p>
        </p:txBody>
      </p:sp>
      <p:sp>
        <p:nvSpPr>
          <p:cNvPr id="27" name="Text 24"/>
          <p:cNvSpPr/>
          <p:nvPr/>
        </p:nvSpPr>
        <p:spPr>
          <a:xfrm>
            <a:off x="6119794" y="1332309"/>
            <a:ext cx="2495569" cy="389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🔐</a:t>
            </a:r>
            <a:endParaRPr lang="en-US" sz="2250" dirty="0"/>
          </a:p>
        </p:txBody>
      </p:sp>
      <p:sp>
        <p:nvSpPr>
          <p:cNvPr id="28" name="Text 25"/>
          <p:cNvSpPr/>
          <p:nvPr/>
        </p:nvSpPr>
        <p:spPr>
          <a:xfrm>
            <a:off x="6119794" y="1887624"/>
            <a:ext cx="2495569" cy="23998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4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Keamanan &amp; Kerahasiaan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6119794" y="2199047"/>
            <a:ext cx="2495569" cy="366452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Pengamanan naskah melalui sistem enkripsi/distribusi terbatas.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6119794" y="2608362"/>
            <a:ext cx="2495569" cy="366452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Pengendalian akses untuk mencegah kebocoran.</a:t>
            </a:r>
            <a:endParaRPr lang="en-US" sz="1000" dirty="0"/>
          </a:p>
        </p:txBody>
      </p:sp>
      <p:sp>
        <p:nvSpPr>
          <p:cNvPr id="31" name="Text 28"/>
          <p:cNvSpPr/>
          <p:nvPr/>
        </p:nvSpPr>
        <p:spPr>
          <a:xfrm>
            <a:off x="6119794" y="3017676"/>
            <a:ext cx="2495569" cy="366452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Menjaga integritas instrumen hingga hari pelaksanaan.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6119794" y="2199047"/>
            <a:ext cx="67642" cy="1831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950" dirty="0"/>
          </a:p>
        </p:txBody>
      </p:sp>
      <p:sp>
        <p:nvSpPr>
          <p:cNvPr id="33" name="Text 30"/>
          <p:cNvSpPr/>
          <p:nvPr/>
        </p:nvSpPr>
        <p:spPr>
          <a:xfrm>
            <a:off x="6119794" y="2608362"/>
            <a:ext cx="67642" cy="1831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950" dirty="0"/>
          </a:p>
        </p:txBody>
      </p:sp>
      <p:sp>
        <p:nvSpPr>
          <p:cNvPr id="34" name="Text 31"/>
          <p:cNvSpPr/>
          <p:nvPr/>
        </p:nvSpPr>
        <p:spPr>
          <a:xfrm>
            <a:off x="6119794" y="3017676"/>
            <a:ext cx="67642" cy="1831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950" dirty="0"/>
          </a:p>
        </p:txBody>
      </p:sp>
      <p:sp>
        <p:nvSpPr>
          <p:cNvPr id="36" name="Kotak Teks 35">
            <a:extLst>
              <a:ext uri="{FF2B5EF4-FFF2-40B4-BE49-F238E27FC236}">
                <a16:creationId xmlns:a16="http://schemas.microsoft.com/office/drawing/2014/main" id="{17441F4E-5DF9-718E-EF20-7645E475551C}"/>
              </a:ext>
            </a:extLst>
          </p:cNvPr>
          <p:cNvSpPr txBox="1"/>
          <p:nvPr/>
        </p:nvSpPr>
        <p:spPr>
          <a:xfrm>
            <a:off x="6187436" y="3384128"/>
            <a:ext cx="4648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Khusus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untuk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pelaksanaan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seperti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</a:p>
          <a:p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uji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atau</a:t>
            </a: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tryout TKA</a:t>
            </a:r>
            <a:endParaRPr lang="id-ID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" y="64770"/>
            <a:ext cx="90297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057650" y="285750"/>
            <a:ext cx="1143000" cy="1143000"/>
          </a:xfrm>
          <a:prstGeom prst="ellipse">
            <a:avLst/>
          </a:prstGeom>
          <a:solidFill>
            <a:srgbClr val="000000">
              <a:alpha val="0"/>
            </a:srgbClr>
          </a:solidFill>
          <a:ln w="82296">
            <a:solidFill>
              <a:srgbClr val="60A5FA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389834" y="487561"/>
            <a:ext cx="478631" cy="7393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41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4150" dirty="0"/>
          </a:p>
        </p:txBody>
      </p:sp>
      <p:sp>
        <p:nvSpPr>
          <p:cNvPr id="5" name="Text 2"/>
          <p:cNvSpPr/>
          <p:nvPr/>
        </p:nvSpPr>
        <p:spPr>
          <a:xfrm>
            <a:off x="1706705" y="1821351"/>
            <a:ext cx="5844886" cy="6771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TERIMAKASIH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1771650" y="2621756"/>
            <a:ext cx="5715000" cy="421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Menulis soal hanyalah titik awal. Standarisasi melalui telaah presisi dan analisis empiris adalah penentu utama.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3223506" y="3186113"/>
            <a:ext cx="457646" cy="325041"/>
          </a:xfrm>
          <a:prstGeom prst="rect">
            <a:avLst/>
          </a:prstGeom>
          <a:noFill/>
          <a:ln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3824027" y="3186113"/>
            <a:ext cx="357690" cy="325041"/>
          </a:xfrm>
          <a:prstGeom prst="rect">
            <a:avLst/>
          </a:prstGeom>
          <a:noFill/>
          <a:ln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ADIL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324592" y="3186113"/>
            <a:ext cx="1057498" cy="325041"/>
          </a:xfrm>
          <a:prstGeom prst="rect">
            <a:avLst/>
          </a:prstGeom>
          <a:noFill/>
          <a:ln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TRANSPARAN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524965" y="3186113"/>
            <a:ext cx="509829" cy="325041"/>
          </a:xfrm>
          <a:prstGeom prst="rect">
            <a:avLst/>
          </a:prstGeom>
          <a:noFill/>
          <a:ln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60A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AMAN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1235869" y="3654028"/>
            <a:ext cx="6786563" cy="507206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235869" y="3654028"/>
            <a:ext cx="6786563" cy="7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3" name="Text 10"/>
          <p:cNvSpPr/>
          <p:nvPr/>
        </p:nvSpPr>
        <p:spPr>
          <a:xfrm>
            <a:off x="1235869" y="3654028"/>
            <a:ext cx="6786563" cy="507206"/>
          </a:xfrm>
          <a:prstGeom prst="rect">
            <a:avLst/>
          </a:prstGeom>
          <a:noFill/>
          <a:ln/>
        </p:spPr>
        <p:txBody>
          <a:bodyPr wrap="square" lIns="0" tIns="51054" rIns="0" bIns="0" rtlCol="0" anchor="t">
            <a:spAutoFit/>
          </a:bodyPr>
          <a:lstStyle/>
          <a:p>
            <a:pPr marL="0" indent="0" algn="ctr">
              <a:lnSpc>
                <a:spcPct val="128000"/>
              </a:lnSpc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TKA bukan sekadar ujian, melainkan </a:t>
            </a:r>
            <a:r>
              <a:rPr lang="en-US" sz="100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 kalibrasi nasional</a:t>
            </a: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yang valid dan adil untuk memetakan capaian akademik serta menjadi dasar perbaikan pendidikan di masa depan.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57150" y="4914900"/>
            <a:ext cx="9144000" cy="285750"/>
          </a:xfrm>
          <a:prstGeom prst="rect">
            <a:avLst/>
          </a:prstGeom>
          <a:solidFill>
            <a:srgbClr val="F4FAFF"/>
          </a:solidFill>
          <a:ln/>
        </p:spPr>
      </p:sp>
      <p:sp>
        <p:nvSpPr>
          <p:cNvPr id="15" name="Text 12"/>
          <p:cNvSpPr/>
          <p:nvPr/>
        </p:nvSpPr>
        <p:spPr>
          <a:xfrm>
            <a:off x="57150" y="4992372"/>
            <a:ext cx="9144000" cy="13080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Musyawarah Guru Mata Pelajaran Ekonomi SMA • Kabupaten Gayo Lues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ngkai">
  <a:themeElements>
    <a:clrScheme name="Biru Hangat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ingkai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ingkai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TM03457475[[fn=Bingkai]]</Template>
  <TotalTime>33</TotalTime>
  <Words>727</Words>
  <Application>Microsoft Office PowerPoint</Application>
  <PresentationFormat>Peragaan Layar (16:9)</PresentationFormat>
  <Paragraphs>143</Paragraphs>
  <Slides>9</Slides>
  <Notes>8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9</vt:i4>
      </vt:variant>
    </vt:vector>
  </HeadingPairs>
  <TitlesOfParts>
    <vt:vector size="13" baseType="lpstr">
      <vt:lpstr>Calibri</vt:lpstr>
      <vt:lpstr>Corbel</vt:lpstr>
      <vt:lpstr>Wingdings 2</vt:lpstr>
      <vt:lpstr>Bingkai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rizki sadikin</cp:lastModifiedBy>
  <cp:revision>6</cp:revision>
  <dcterms:created xsi:type="dcterms:W3CDTF">2026-08-28T06:17:31Z</dcterms:created>
  <dcterms:modified xsi:type="dcterms:W3CDTF">2026-08-28T06:52:55Z</dcterms:modified>
</cp:coreProperties>
</file>