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57" r:id="rId3"/>
    <p:sldId id="258" r:id="rId4"/>
    <p:sldId id="259"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2993966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164344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4118893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693928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F78C79-1A01-4B2A-95F0-909FF502E793}"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682605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F78C79-1A01-4B2A-95F0-909FF502E793}"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2636540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F78C79-1A01-4B2A-95F0-909FF502E793}"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579390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481693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278552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4058843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BEE21FD-8769-43C0-95DA-34CB6C1B6B9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02842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28257244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BEE21FD-8769-43C0-95DA-34CB6C1B6B9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52326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5F78C79-1A01-4B2A-95F0-909FF502E793}"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3630306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615363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F78C79-1A01-4B2A-95F0-909FF502E793}"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BEE21FD-8769-43C0-95DA-34CB6C1B6B9D}" type="slidenum">
              <a:rPr lang="en-US" smtClean="0"/>
              <a:t>‹#›</a:t>
            </a:fld>
            <a:endParaRPr lang="en-US"/>
          </a:p>
        </p:txBody>
      </p:sp>
    </p:spTree>
    <p:extLst>
      <p:ext uri="{BB962C8B-B14F-4D97-AF65-F5344CB8AC3E}">
        <p14:creationId xmlns:p14="http://schemas.microsoft.com/office/powerpoint/2010/main" val="2448148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5F78C79-1A01-4B2A-95F0-909FF502E793}" type="datetimeFigureOut">
              <a:rPr lang="en-US" smtClean="0"/>
              <a:t>9/16/2026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BEE21FD-8769-43C0-95DA-34CB6C1B6B9D}" type="slidenum">
              <a:rPr lang="en-US" smtClean="0"/>
              <a:t>‹#›</a:t>
            </a:fld>
            <a:endParaRPr lang="en-US"/>
          </a:p>
        </p:txBody>
      </p:sp>
    </p:spTree>
    <p:extLst>
      <p:ext uri="{BB962C8B-B14F-4D97-AF65-F5344CB8AC3E}">
        <p14:creationId xmlns:p14="http://schemas.microsoft.com/office/powerpoint/2010/main" val="86798259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703B-5E2D-3FED-E130-432B79A56A87}"/>
              </a:ext>
            </a:extLst>
          </p:cNvPr>
          <p:cNvSpPr>
            <a:spLocks noGrp="1"/>
          </p:cNvSpPr>
          <p:nvPr>
            <p:ph type="ctrTitle"/>
          </p:nvPr>
        </p:nvSpPr>
        <p:spPr>
          <a:xfrm>
            <a:off x="1524000" y="508001"/>
            <a:ext cx="9144000" cy="4267200"/>
          </a:xfrm>
        </p:spPr>
        <p:txBody>
          <a:bodyPr>
            <a:normAutofit/>
          </a:bodyPr>
          <a:lstStyle/>
          <a:p>
            <a:pPr>
              <a:lnSpc>
                <a:spcPct val="200000"/>
              </a:lnSpc>
              <a:spcAft>
                <a:spcPts val="800"/>
              </a:spcAft>
            </a:pP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Judul:</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Integrasi </a:t>
            </a:r>
            <a:r>
              <a:rPr lang="en-US" sz="2200" b="1" i="1">
                <a:effectLst/>
                <a:latin typeface="Times New Roman" panose="02020603050405020304" pitchFamily="18" charset="0"/>
                <a:ea typeface="Times New Roman" panose="02020603050405020304" pitchFamily="18" charset="0"/>
                <a:cs typeface="Times New Roman" panose="02020603050405020304" pitchFamily="18" charset="0"/>
              </a:rPr>
              <a:t>Deep Learning</a:t>
            </a: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 dalam Pembelajaran Sosiologi</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Sub-judul:</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 Transformasi Pembelajaran Bermakna pada Fase E dan Fase F </a:t>
            </a:r>
            <a:br>
              <a:rPr lang="en-US" sz="1800">
                <a:effectLst/>
                <a:latin typeface="Arial" panose="020B0604020202020204" pitchFamily="34" charset="0"/>
                <a:ea typeface="Times New Roman" panose="02020603050405020304" pitchFamily="18" charset="0"/>
                <a:cs typeface="Times New Roman" panose="02020603050405020304" pitchFamily="18" charset="0"/>
              </a:rPr>
            </a:br>
            <a:br>
              <a:rPr lang="en-US" sz="1800">
                <a:effectLst/>
                <a:latin typeface="Calibri" panose="020F0502020204030204" pitchFamily="34" charset="0"/>
                <a:ea typeface="Calibri" panose="020F0502020204030204" pitchFamily="34" charset="0"/>
                <a:cs typeface="Times New Roman" panose="02020603050405020304" pitchFamily="18" charset="0"/>
              </a:rPr>
            </a:br>
            <a:r>
              <a:rPr lang="en-US" sz="1800" b="1">
                <a:effectLst/>
                <a:latin typeface="Arial" panose="020B0604020202020204" pitchFamily="34" charset="0"/>
                <a:ea typeface="Times New Roman" panose="02020603050405020304" pitchFamily="18" charset="0"/>
                <a:cs typeface="Times New Roman" panose="02020603050405020304" pitchFamily="18" charset="0"/>
              </a:rPr>
              <a:t>Oleh:</a:t>
            </a:r>
            <a:r>
              <a:rPr lang="en-US" sz="1800">
                <a:effectLst/>
                <a:latin typeface="Arial" panose="020B0604020202020204" pitchFamily="34" charset="0"/>
                <a:ea typeface="Times New Roman" panose="02020603050405020304" pitchFamily="18" charset="0"/>
                <a:cs typeface="Times New Roman" panose="02020603050405020304" pitchFamily="18" charset="0"/>
              </a:rPr>
              <a:t> SITI RUDIANTI,S.Pd</a:t>
            </a:r>
            <a:br>
              <a:rPr lang="en-US" sz="1800">
                <a:effectLst/>
                <a:latin typeface="Calibri" panose="020F0502020204030204" pitchFamily="34" charset="0"/>
                <a:ea typeface="Calibri" panose="020F0502020204030204" pitchFamily="34" charset="0"/>
                <a:cs typeface="Times New Roman" panose="02020603050405020304" pitchFamily="18" charset="0"/>
              </a:rPr>
            </a:br>
            <a:endParaRPr lang="en-US"/>
          </a:p>
        </p:txBody>
      </p:sp>
    </p:spTree>
    <p:extLst>
      <p:ext uri="{BB962C8B-B14F-4D97-AF65-F5344CB8AC3E}">
        <p14:creationId xmlns:p14="http://schemas.microsoft.com/office/powerpoint/2010/main" val="3326090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A5D5E-EAF1-57A3-5122-8603C178397C}"/>
              </a:ext>
            </a:extLst>
          </p:cNvPr>
          <p:cNvSpPr>
            <a:spLocks noGrp="1"/>
          </p:cNvSpPr>
          <p:nvPr>
            <p:ph type="title"/>
          </p:nvPr>
        </p:nvSpPr>
        <p:spPr>
          <a:xfrm>
            <a:off x="838200" y="365125"/>
            <a:ext cx="10515600" cy="5995035"/>
          </a:xfrm>
        </p:spPr>
        <p:txBody>
          <a:bodyPr>
            <a:normAutofit fontScale="90000"/>
          </a:bodyPr>
          <a:lstStyle/>
          <a:p>
            <a:pPr algn="ctr">
              <a:lnSpc>
                <a:spcPct val="150000"/>
              </a:lnSpc>
              <a:spcAft>
                <a:spcPts val="800"/>
              </a:spcAft>
            </a:pPr>
            <a:r>
              <a:rPr lang="en-US" sz="3600" b="1">
                <a:effectLst/>
                <a:latin typeface="Times New Roman" panose="02020603050405020304" pitchFamily="18" charset="0"/>
                <a:ea typeface="Times New Roman" panose="02020603050405020304" pitchFamily="18" charset="0"/>
                <a:cs typeface="Times New Roman" panose="02020603050405020304" pitchFamily="18" charset="0"/>
              </a:rPr>
              <a:t>Apa itu Deep Learning dalam Pendidikan?</a:t>
            </a:r>
            <a:br>
              <a:rPr lang="en-US" sz="2000">
                <a:effectLst/>
                <a:latin typeface="Times New Roman" panose="02020603050405020304" pitchFamily="18" charset="0"/>
                <a:ea typeface="Calibri" panose="020F0502020204030204" pitchFamily="34" charset="0"/>
                <a:cs typeface="Times New Roman" panose="02020603050405020304" pitchFamily="18" charset="0"/>
              </a:rPr>
            </a:br>
            <a:br>
              <a:rPr lang="en-US" sz="2000">
                <a:effectLst/>
                <a:latin typeface="Times New Roman" panose="02020603050405020304" pitchFamily="18" charset="0"/>
                <a:ea typeface="Calibri" panose="020F0502020204030204" pitchFamily="34" charset="0"/>
                <a:cs typeface="Times New Roman" panose="02020603050405020304" pitchFamily="18" charset="0"/>
              </a:rPr>
            </a:br>
            <a:r>
              <a:rPr lang="en-US" sz="2200" i="1">
                <a:effectLst/>
                <a:latin typeface="Times New Roman" panose="02020603050405020304" pitchFamily="18" charset="0"/>
                <a:ea typeface="Times New Roman" panose="02020603050405020304" pitchFamily="18" charset="0"/>
                <a:cs typeface="Times New Roman" panose="02020603050405020304" pitchFamily="18" charset="0"/>
              </a:rPr>
              <a:t>Deep Learning</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 (Belajar Mendalam) dalam konteks pedagogi bukanlah tentang kecerdasan buatan, melainkan </a:t>
            </a:r>
            <a:r>
              <a:rPr lang="en-US" sz="2200" b="1">
                <a:effectLst/>
                <a:latin typeface="Times New Roman" panose="02020603050405020304" pitchFamily="18" charset="0"/>
                <a:ea typeface="Times New Roman" panose="02020603050405020304" pitchFamily="18" charset="0"/>
                <a:cs typeface="Times New Roman" panose="02020603050405020304" pitchFamily="18" charset="0"/>
              </a:rPr>
              <a:t>proses pembelajaran yang mendorong siswa memahami materi secara mendalam</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 mengaitkannya dengan kehidupan nyata, dan mampu melakukan transfer pengetahuan.</a:t>
            </a:r>
            <a:br>
              <a:rPr lang="en-US" sz="2000">
                <a:effectLst/>
                <a:latin typeface="Times New Roman" panose="02020603050405020304" pitchFamily="18" charset="0"/>
                <a:ea typeface="Calibri" panose="020F0502020204030204" pitchFamily="34" charset="0"/>
                <a:cs typeface="Times New Roman" panose="02020603050405020304" pitchFamily="18" charset="0"/>
              </a:rPr>
            </a:br>
            <a:r>
              <a:rPr lang="en-US" sz="2000">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000">
                <a:effectLst/>
                <a:latin typeface="Times New Roman" panose="02020603050405020304" pitchFamily="18" charset="0"/>
                <a:ea typeface="Times New Roman" panose="02020603050405020304" pitchFamily="18" charset="0"/>
                <a:cs typeface="Times New Roman" panose="02020603050405020304" pitchFamily="18" charset="0"/>
              </a:rPr>
            </a:br>
            <a:br>
              <a:rPr lang="en-US" sz="2000">
                <a:effectLst/>
                <a:latin typeface="Times New Roman" panose="02020603050405020304" pitchFamily="18" charset="0"/>
                <a:ea typeface="Calibri" panose="020F0502020204030204" pitchFamily="34" charset="0"/>
                <a:cs typeface="Times New Roman" panose="02020603050405020304" pitchFamily="18" charset="0"/>
              </a:rPr>
            </a:br>
            <a: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t>Karakteristik Utama:</a:t>
            </a:r>
            <a:br>
              <a:rPr lang="en-US" sz="2000" b="1">
                <a:effectLst/>
                <a:latin typeface="Times New Roman" panose="02020603050405020304" pitchFamily="18" charset="0"/>
                <a:ea typeface="Times New Roman" panose="02020603050405020304" pitchFamily="18" charset="0"/>
                <a:cs typeface="Times New Roman" panose="02020603050405020304" pitchFamily="18" charset="0"/>
              </a:rPr>
            </a:br>
            <a:br>
              <a:rPr lang="en-US" sz="2000" b="1">
                <a:latin typeface="Times New Roman" panose="02020603050405020304" pitchFamily="18" charset="0"/>
                <a:ea typeface="Times New Roman" panose="02020603050405020304" pitchFamily="18"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Berpusat pada siswa (</a:t>
            </a:r>
            <a:r>
              <a:rPr lang="en-US" sz="2200" i="1">
                <a:effectLst/>
                <a:latin typeface="Times New Roman" panose="02020603050405020304" pitchFamily="18" charset="0"/>
                <a:ea typeface="Times New Roman" panose="02020603050405020304" pitchFamily="18" charset="0"/>
                <a:cs typeface="Times New Roman" panose="02020603050405020304" pitchFamily="18" charset="0"/>
              </a:rPr>
              <a:t>Student-centered</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Fokus pada kemampuan berpikir tingkat tinggi (HOTS).</a:t>
            </a: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Melibatkan kolaborasi, pemikiran kritis, dan kreativitas.</a:t>
            </a:r>
            <a:br>
              <a:rPr lang="en-US" sz="1100">
                <a:effectLst/>
                <a:latin typeface="Calibri" panose="020F0502020204030204" pitchFamily="34" charset="0"/>
                <a:ea typeface="Calibri" panose="020F0502020204030204" pitchFamily="34" charset="0"/>
                <a:cs typeface="Times New Roman" panose="02020603050405020304" pitchFamily="18" charset="0"/>
              </a:rPr>
            </a:br>
            <a:endParaRPr lang="en-US"/>
          </a:p>
        </p:txBody>
      </p:sp>
    </p:spTree>
    <p:extLst>
      <p:ext uri="{BB962C8B-B14F-4D97-AF65-F5344CB8AC3E}">
        <p14:creationId xmlns:p14="http://schemas.microsoft.com/office/powerpoint/2010/main" val="149366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E521-DC9D-CC81-B46B-9904B6C98E9C}"/>
              </a:ext>
            </a:extLst>
          </p:cNvPr>
          <p:cNvSpPr>
            <a:spLocks noGrp="1"/>
          </p:cNvSpPr>
          <p:nvPr>
            <p:ph type="title"/>
          </p:nvPr>
        </p:nvSpPr>
        <p:spPr>
          <a:xfrm>
            <a:off x="838200" y="365125"/>
            <a:ext cx="10515600" cy="6035675"/>
          </a:xfrm>
        </p:spPr>
        <p:txBody>
          <a:bodyPr>
            <a:normAutofit fontScale="90000"/>
          </a:bodyPr>
          <a:lstStyle/>
          <a:p>
            <a:pPr algn="ctr">
              <a:lnSpc>
                <a:spcPct val="150000"/>
              </a:lnSpc>
              <a:spcAft>
                <a:spcPts val="800"/>
              </a:spcAft>
            </a:pPr>
            <a:r>
              <a:rPr lang="en-US" sz="3200" b="1">
                <a:effectLst/>
                <a:latin typeface="Times New Roman" panose="02020603050405020304" pitchFamily="18" charset="0"/>
                <a:ea typeface="Times New Roman" panose="02020603050405020304" pitchFamily="18" charset="0"/>
                <a:cs typeface="Times New Roman" panose="02020603050405020304" pitchFamily="18" charset="0"/>
              </a:rPr>
              <a:t>Mengapa Sosiologi Butuh Deep Learning?</a:t>
            </a:r>
            <a:br>
              <a:rPr lang="en-US" sz="1800" b="1">
                <a:effectLst/>
                <a:latin typeface="Arial" panose="020B0604020202020204" pitchFamily="34" charset="0"/>
                <a:ea typeface="Times New Roman" panose="02020603050405020304" pitchFamily="18" charset="0"/>
                <a:cs typeface="Times New Roman" panose="02020603050405020304" pitchFamily="18" charset="0"/>
              </a:rPr>
            </a:br>
            <a:br>
              <a:rPr lang="en-US" sz="1800" b="1">
                <a:effectLst/>
                <a:latin typeface="Arial" panose="020B0604020202020204" pitchFamily="34" charset="0"/>
                <a:ea typeface="Times New Roman" panose="02020603050405020304" pitchFamily="18" charset="0"/>
                <a:cs typeface="Times New Roman" panose="02020603050405020304" pitchFamily="18" charset="0"/>
              </a:rPr>
            </a:br>
            <a:br>
              <a:rPr lang="en-US" sz="2000">
                <a:effectLst/>
                <a:latin typeface="Times New Roman" panose="02020603050405020304" pitchFamily="18" charset="0"/>
                <a:ea typeface="Calibri" panose="020F0502020204030204" pitchFamily="34" charset="0"/>
                <a:cs typeface="Times New Roman" panose="02020603050405020304" pitchFamily="18" charset="0"/>
              </a:rPr>
            </a:br>
            <a:r>
              <a:rPr lang="en-US" sz="2200" b="1" u="sng">
                <a:effectLst/>
                <a:latin typeface="Times New Roman" panose="02020603050405020304" pitchFamily="18" charset="0"/>
                <a:ea typeface="Times New Roman" panose="02020603050405020304" pitchFamily="18" charset="0"/>
                <a:cs typeface="Times New Roman" panose="02020603050405020304" pitchFamily="18" charset="0"/>
              </a:rPr>
              <a:t>Sifat Ilmu Sosiologi:</a:t>
            </a:r>
            <a:r>
              <a:rPr lang="en-US" sz="2200" u="sng">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200">
                <a:effectLst/>
                <a:latin typeface="Times New Roman" panose="02020603050405020304" pitchFamily="18" charset="0"/>
                <a:ea typeface="Times New Roman" panose="02020603050405020304" pitchFamily="18"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Dinamis, kontekstual, dan penuh dengan fenomena sosial yang kompleks.</a:t>
            </a:r>
            <a:br>
              <a:rPr lang="en-US" sz="2200">
                <a:effectLst/>
                <a:latin typeface="Times New Roman" panose="02020603050405020304" pitchFamily="18" charset="0"/>
                <a:ea typeface="Times New Roman" panose="02020603050405020304" pitchFamily="18" charset="0"/>
                <a:cs typeface="Times New Roman" panose="02020603050405020304" pitchFamily="18" charset="0"/>
              </a:rPr>
            </a:b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b="1" u="sng">
                <a:effectLst/>
                <a:latin typeface="Times New Roman" panose="02020603050405020304" pitchFamily="18" charset="0"/>
                <a:ea typeface="Times New Roman" panose="02020603050405020304" pitchFamily="18" charset="0"/>
                <a:cs typeface="Times New Roman" panose="02020603050405020304" pitchFamily="18" charset="0"/>
              </a:rPr>
              <a:t>Tantangan Pembelajaran Konvensional:</a:t>
            </a:r>
            <a:r>
              <a:rPr lang="en-US" sz="2200" u="sng">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200">
                <a:effectLst/>
                <a:latin typeface="Times New Roman" panose="02020603050405020304" pitchFamily="18" charset="0"/>
                <a:ea typeface="Times New Roman" panose="02020603050405020304" pitchFamily="18"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Siswa seringkali hanya menghafal istilah (misal: "Interaksi Sosial", "Struktur Sosial") tanpa memahami maknanya.</a:t>
            </a:r>
            <a:br>
              <a:rPr lang="en-US" sz="2200">
                <a:effectLst/>
                <a:latin typeface="Times New Roman" panose="02020603050405020304" pitchFamily="18" charset="0"/>
                <a:ea typeface="Times New Roman" panose="02020603050405020304" pitchFamily="18" charset="0"/>
                <a:cs typeface="Times New Roman" panose="02020603050405020304" pitchFamily="18" charset="0"/>
              </a:rPr>
            </a:br>
            <a:br>
              <a:rPr lang="en-US" sz="2200">
                <a:effectLst/>
                <a:latin typeface="Times New Roman" panose="02020603050405020304" pitchFamily="18" charset="0"/>
                <a:ea typeface="Calibri" panose="020F0502020204030204" pitchFamily="34" charset="0"/>
                <a:cs typeface="Times New Roman" panose="02020603050405020304" pitchFamily="18" charset="0"/>
              </a:rPr>
            </a:br>
            <a:r>
              <a:rPr lang="en-US" sz="2200" b="1" u="sng">
                <a:effectLst/>
                <a:latin typeface="Times New Roman" panose="02020603050405020304" pitchFamily="18" charset="0"/>
                <a:ea typeface="Times New Roman" panose="02020603050405020304" pitchFamily="18" charset="0"/>
                <a:cs typeface="Times New Roman" panose="02020603050405020304" pitchFamily="18" charset="0"/>
              </a:rPr>
              <a:t>Solusi </a:t>
            </a:r>
            <a:r>
              <a:rPr lang="en-US" sz="2200" b="1" i="1" u="sng">
                <a:effectLst/>
                <a:latin typeface="Times New Roman" panose="02020603050405020304" pitchFamily="18" charset="0"/>
                <a:ea typeface="Times New Roman" panose="02020603050405020304" pitchFamily="18" charset="0"/>
                <a:cs typeface="Times New Roman" panose="02020603050405020304" pitchFamily="18" charset="0"/>
              </a:rPr>
              <a:t>Deep Learning</a:t>
            </a:r>
            <a:r>
              <a:rPr lang="en-US" sz="2200" b="1" u="sng">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200" u="sng">
                <a:effectLst/>
                <a:latin typeface="Times New Roman" panose="02020603050405020304" pitchFamily="18" charset="0"/>
                <a:ea typeface="Times New Roman" panose="02020603050405020304" pitchFamily="18" charset="0"/>
                <a:cs typeface="Times New Roman" panose="02020603050405020304" pitchFamily="18" charset="0"/>
              </a:rPr>
              <a:t> </a:t>
            </a:r>
            <a:br>
              <a:rPr lang="en-US" sz="2200">
                <a:effectLst/>
                <a:latin typeface="Times New Roman" panose="02020603050405020304" pitchFamily="18" charset="0"/>
                <a:ea typeface="Times New Roman" panose="02020603050405020304" pitchFamily="18" charset="0"/>
                <a:cs typeface="Times New Roman" panose="02020603050405020304" pitchFamily="18" charset="0"/>
              </a:rPr>
            </a:b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Membantu siswa </a:t>
            </a:r>
            <a:r>
              <a:rPr lang="en-US" sz="2200" b="1" u="sng">
                <a:effectLst/>
                <a:latin typeface="Times New Roman" panose="02020603050405020304" pitchFamily="18" charset="0"/>
                <a:ea typeface="Times New Roman" panose="02020603050405020304" pitchFamily="18" charset="0"/>
                <a:cs typeface="Times New Roman" panose="02020603050405020304" pitchFamily="18" charset="0"/>
              </a:rPr>
              <a:t>menganalisis fenomena di sekitar mereka</a:t>
            </a:r>
            <a:r>
              <a:rPr lang="en-US" sz="2200" u="sng">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a:effectLst/>
                <a:latin typeface="Times New Roman" panose="02020603050405020304" pitchFamily="18" charset="0"/>
                <a:ea typeface="Times New Roman" panose="02020603050405020304" pitchFamily="18" charset="0"/>
                <a:cs typeface="Times New Roman" panose="02020603050405020304" pitchFamily="18" charset="0"/>
              </a:rPr>
              <a:t>secara kritis, bukan sekadar menghafal teori.</a:t>
            </a:r>
            <a:br>
              <a:rPr lang="en-US" sz="2000">
                <a:effectLst/>
                <a:latin typeface="Times New Roman" panose="02020603050405020304" pitchFamily="18" charset="0"/>
                <a:ea typeface="Calibri" panose="020F0502020204030204" pitchFamily="34" charset="0"/>
                <a:cs typeface="Times New Roman" panose="02020603050405020304" pitchFamily="18" charset="0"/>
              </a:rPr>
            </a:br>
            <a:endParaRPr 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037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C224D94-7EB4-1C2C-BCB2-1A53C7789F52}"/>
              </a:ext>
            </a:extLst>
          </p:cNvPr>
          <p:cNvGraphicFramePr>
            <a:graphicFrameLocks noGrp="1"/>
          </p:cNvGraphicFramePr>
          <p:nvPr>
            <p:extLst>
              <p:ext uri="{D42A27DB-BD31-4B8C-83A1-F6EECF244321}">
                <p14:modId xmlns:p14="http://schemas.microsoft.com/office/powerpoint/2010/main" val="135786790"/>
              </p:ext>
            </p:extLst>
          </p:nvPr>
        </p:nvGraphicFramePr>
        <p:xfrm>
          <a:off x="579120" y="1635759"/>
          <a:ext cx="10774680" cy="4604532"/>
        </p:xfrm>
        <a:graphic>
          <a:graphicData uri="http://schemas.openxmlformats.org/drawingml/2006/table">
            <a:tbl>
              <a:tblPr firstRow="1" firstCol="1" bandRow="1">
                <a:tableStyleId>{5C22544A-7EE6-4342-B048-85BDC9FD1C3A}</a:tableStyleId>
              </a:tblPr>
              <a:tblGrid>
                <a:gridCol w="3591560">
                  <a:extLst>
                    <a:ext uri="{9D8B030D-6E8A-4147-A177-3AD203B41FA5}">
                      <a16:colId xmlns:a16="http://schemas.microsoft.com/office/drawing/2014/main" val="3336381858"/>
                    </a:ext>
                  </a:extLst>
                </a:gridCol>
                <a:gridCol w="3591560">
                  <a:extLst>
                    <a:ext uri="{9D8B030D-6E8A-4147-A177-3AD203B41FA5}">
                      <a16:colId xmlns:a16="http://schemas.microsoft.com/office/drawing/2014/main" val="3578747548"/>
                    </a:ext>
                  </a:extLst>
                </a:gridCol>
                <a:gridCol w="3591560">
                  <a:extLst>
                    <a:ext uri="{9D8B030D-6E8A-4147-A177-3AD203B41FA5}">
                      <a16:colId xmlns:a16="http://schemas.microsoft.com/office/drawing/2014/main" val="1204274653"/>
                    </a:ext>
                  </a:extLst>
                </a:gridCol>
              </a:tblGrid>
              <a:tr h="1151133">
                <a:tc>
                  <a:txBody>
                    <a:bodyPr/>
                    <a:lstStyle/>
                    <a:p>
                      <a:pPr algn="ctr">
                        <a:lnSpc>
                          <a:spcPct val="107000"/>
                        </a:lnSpc>
                        <a:spcAft>
                          <a:spcPts val="800"/>
                        </a:spcAft>
                      </a:pPr>
                      <a:r>
                        <a:rPr lang="en-US" sz="2000">
                          <a:effectLst/>
                        </a:rPr>
                        <a:t>Aspek</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en-US" sz="2000">
                          <a:effectLst/>
                        </a:rPr>
                        <a:t>Fase E (Kelas X)</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pPr>
                      <a:r>
                        <a:rPr lang="en-US" sz="2000">
                          <a:effectLst/>
                        </a:rPr>
                        <a:t>Fase F (Kelas XI &amp; XII)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6630078"/>
                  </a:ext>
                </a:extLst>
              </a:tr>
              <a:tr h="1151133">
                <a:tc>
                  <a:txBody>
                    <a:bodyPr/>
                    <a:lstStyle/>
                    <a:p>
                      <a:pPr>
                        <a:lnSpc>
                          <a:spcPct val="107000"/>
                        </a:lnSpc>
                        <a:spcAft>
                          <a:spcPts val="800"/>
                        </a:spcAft>
                      </a:pPr>
                      <a:r>
                        <a:rPr lang="en-US" sz="2000">
                          <a:effectLst/>
                        </a:rPr>
                        <a:t>Fokus Utama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Pengenalan dasar-dasar sosiologi dan identitas diri.</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Analisis mendalam masalah, konflik, dan perubahan sosial.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8676772"/>
                  </a:ext>
                </a:extLst>
              </a:tr>
              <a:tr h="1151133">
                <a:tc>
                  <a:txBody>
                    <a:bodyPr/>
                    <a:lstStyle/>
                    <a:p>
                      <a:pPr>
                        <a:lnSpc>
                          <a:spcPct val="107000"/>
                        </a:lnSpc>
                        <a:spcAft>
                          <a:spcPts val="800"/>
                        </a:spcAft>
                      </a:pPr>
                      <a:r>
                        <a:rPr lang="en-US" sz="2000">
                          <a:effectLst/>
                        </a:rPr>
                        <a:t>Tingkat Kognitif</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Memahami &amp; Mengaplikasikan (C2 - C3).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Menganalisis, Mengevaluasi, &amp; Kreasi (C4 - C6).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51423064"/>
                  </a:ext>
                </a:extLst>
              </a:tr>
              <a:tr h="1151133">
                <a:tc>
                  <a:txBody>
                    <a:bodyPr/>
                    <a:lstStyle/>
                    <a:p>
                      <a:pPr>
                        <a:lnSpc>
                          <a:spcPct val="107000"/>
                        </a:lnSpc>
                        <a:spcAft>
                          <a:spcPts val="800"/>
                        </a:spcAft>
                      </a:pPr>
                      <a:r>
                        <a:rPr lang="en-US" sz="2000">
                          <a:effectLst/>
                        </a:rPr>
                        <a:t>Output Kegiatan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Observasi gejala sosial sederhana.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US" sz="2000">
                          <a:effectLst/>
                        </a:rPr>
                        <a:t>Penelitian sosial mini dan pemecahan masalah.</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40026276"/>
                  </a:ext>
                </a:extLst>
              </a:tr>
            </a:tbl>
          </a:graphicData>
        </a:graphic>
      </p:graphicFrame>
      <p:sp>
        <p:nvSpPr>
          <p:cNvPr id="4" name="Rectangle 1">
            <a:extLst>
              <a:ext uri="{FF2B5EF4-FFF2-40B4-BE49-F238E27FC236}">
                <a16:creationId xmlns:a16="http://schemas.microsoft.com/office/drawing/2014/main" id="{B24AF9E9-56FF-588D-CBDB-8069522E7A2D}"/>
              </a:ext>
            </a:extLst>
          </p:cNvPr>
          <p:cNvSpPr>
            <a:spLocks noGrp="1" noChangeArrowheads="1"/>
          </p:cNvSpPr>
          <p:nvPr>
            <p:ph type="title"/>
          </p:nvPr>
        </p:nvSpPr>
        <p:spPr bwMode="auto">
          <a:xfrm>
            <a:off x="838200" y="586932"/>
            <a:ext cx="9779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Pemetaan Fase E &amp; Fase F </a:t>
            </a:r>
            <a:endPar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Berikut adalah perbedaan fokus pembelajaran Sosiologi pada kedua fase:</a:t>
            </a:r>
            <a:endParaRPr kumimoji="0" lang="en-US" altLang="en-US" sz="20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270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E2E0C-7878-0D0A-465A-6027A9DA75BC}"/>
              </a:ext>
            </a:extLst>
          </p:cNvPr>
          <p:cNvSpPr>
            <a:spLocks noGrp="1"/>
          </p:cNvSpPr>
          <p:nvPr>
            <p:ph type="title"/>
          </p:nvPr>
        </p:nvSpPr>
        <p:spPr/>
        <p:txBody>
          <a:bodyPr/>
          <a:lstStyle/>
          <a:p>
            <a:r>
              <a:rPr lang="en-US"/>
              <a:t>Konteks fase E dan Fase F dalam sosiologi</a:t>
            </a:r>
          </a:p>
        </p:txBody>
      </p:sp>
      <p:sp>
        <p:nvSpPr>
          <p:cNvPr id="3" name="Content Placeholder 2">
            <a:extLst>
              <a:ext uri="{FF2B5EF4-FFF2-40B4-BE49-F238E27FC236}">
                <a16:creationId xmlns:a16="http://schemas.microsoft.com/office/drawing/2014/main" id="{26289090-3D85-699A-C528-C18A04D86D95}"/>
              </a:ext>
            </a:extLst>
          </p:cNvPr>
          <p:cNvSpPr>
            <a:spLocks noGrp="1"/>
          </p:cNvSpPr>
          <p:nvPr>
            <p:ph idx="1"/>
          </p:nvPr>
        </p:nvSpPr>
        <p:spPr/>
        <p:txBody>
          <a:bodyPr>
            <a:normAutofit fontScale="85000" lnSpcReduction="20000"/>
          </a:bodyPr>
          <a:lstStyle/>
          <a:p>
            <a:r>
              <a:rPr lang="en-US"/>
              <a:t>Fase E</a:t>
            </a:r>
          </a:p>
          <a:p>
            <a:pPr marL="0" indent="0">
              <a:buNone/>
            </a:pPr>
            <a:br>
              <a:rPr lang="en-US"/>
            </a:br>
            <a:r>
              <a:rPr lang="en-US" sz="2000">
                <a:latin typeface="Times New Roman" panose="02020603050405020304" pitchFamily="18" charset="0"/>
                <a:cs typeface="Times New Roman" panose="02020603050405020304" pitchFamily="18" charset="0"/>
              </a:rPr>
              <a:t>1. memahami konsep : masyarakat, perubahan social, kelompok, konflik</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2. mengumpulkan data  dan menganalisis data sederhana</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3. menjelaskan hubungan sebab akibat</a:t>
            </a:r>
          </a:p>
          <a:p>
            <a:pPr marL="0" indent="0">
              <a:buNone/>
            </a:pPr>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Fase F </a:t>
            </a:r>
          </a:p>
          <a:p>
            <a:pPr marL="0" indent="0">
              <a:buNone/>
            </a:pPr>
            <a:r>
              <a:rPr lang="en-US" sz="2000">
                <a:latin typeface="Times New Roman" panose="02020603050405020304" pitchFamily="18" charset="0"/>
                <a:cs typeface="Times New Roman" panose="02020603050405020304" pitchFamily="18" charset="0"/>
              </a:rPr>
              <a:t>1. melakukan penelitian social lengkap</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2. Menyusun solusi atas masalah kemasyarakat</a:t>
            </a:r>
            <a:br>
              <a:rPr lang="en-US" sz="2000">
                <a:latin typeface="Times New Roman" panose="02020603050405020304" pitchFamily="18" charset="0"/>
                <a:cs typeface="Times New Roman" panose="02020603050405020304" pitchFamily="18" charset="0"/>
              </a:rPr>
            </a:br>
            <a:r>
              <a:rPr lang="en-US" sz="2000">
                <a:latin typeface="Times New Roman" panose="02020603050405020304" pitchFamily="18" charset="0"/>
                <a:cs typeface="Times New Roman" panose="02020603050405020304" pitchFamily="18" charset="0"/>
              </a:rPr>
              <a:t>3. berpikir kritis dan beragumen ilmiah</a:t>
            </a:r>
          </a:p>
          <a:p>
            <a:endParaRPr lang="en-US" sz="2000">
              <a:latin typeface="Times New Roman" panose="02020603050405020304" pitchFamily="18" charset="0"/>
              <a:cs typeface="Times New Roman" panose="02020603050405020304" pitchFamily="18" charset="0"/>
            </a:endParaRPr>
          </a:p>
          <a:p>
            <a:r>
              <a:rPr lang="en-US" sz="2000">
                <a:latin typeface="Times New Roman" panose="02020603050405020304" pitchFamily="18" charset="0"/>
                <a:cs typeface="Times New Roman" panose="02020603050405020304" pitchFamily="18" charset="0"/>
              </a:rPr>
              <a:t>Deep learning ini bisa menjadi jembatan dari memahami teori, mengolah data nyata, sampai dengan menarik kesimpulan</a:t>
            </a:r>
          </a:p>
        </p:txBody>
      </p:sp>
    </p:spTree>
    <p:extLst>
      <p:ext uri="{BB962C8B-B14F-4D97-AF65-F5344CB8AC3E}">
        <p14:creationId xmlns:p14="http://schemas.microsoft.com/office/powerpoint/2010/main" val="307961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32C1-1C56-9CDC-1E32-B4608DAED6A9}"/>
              </a:ext>
            </a:extLst>
          </p:cNvPr>
          <p:cNvSpPr>
            <a:spLocks noGrp="1"/>
          </p:cNvSpPr>
          <p:nvPr>
            <p:ph type="title"/>
          </p:nvPr>
        </p:nvSpPr>
        <p:spPr/>
        <p:txBody>
          <a:bodyPr/>
          <a:lstStyle/>
          <a:p>
            <a:r>
              <a:rPr lang="en-US" b="1">
                <a:latin typeface="Times New Roman" panose="02020603050405020304" pitchFamily="18" charset="0"/>
                <a:cs typeface="Times New Roman" panose="02020603050405020304" pitchFamily="18" charset="0"/>
              </a:rPr>
              <a:t>kesimpulan</a:t>
            </a:r>
          </a:p>
        </p:txBody>
      </p:sp>
      <p:sp>
        <p:nvSpPr>
          <p:cNvPr id="3" name="Content Placeholder 2">
            <a:extLst>
              <a:ext uri="{FF2B5EF4-FFF2-40B4-BE49-F238E27FC236}">
                <a16:creationId xmlns:a16="http://schemas.microsoft.com/office/drawing/2014/main" id="{9EFE797B-EFC8-AF9D-40B3-B7BA4EEC6D60}"/>
              </a:ext>
            </a:extLst>
          </p:cNvPr>
          <p:cNvSpPr>
            <a:spLocks noGrp="1"/>
          </p:cNvSpPr>
          <p:nvPr>
            <p:ph idx="1"/>
          </p:nvPr>
        </p:nvSpPr>
        <p:spPr/>
        <p:txBody>
          <a:bodyPr/>
          <a:lstStyle/>
          <a:p>
            <a:pPr lvl="0">
              <a:lnSpc>
                <a:spcPct val="107000"/>
              </a:lnSpc>
              <a:spcAft>
                <a:spcPts val="800"/>
              </a:spcAft>
              <a:buSzPts val="1000"/>
              <a:buFont typeface="Wingdings" panose="05000000000000000000" pitchFamily="2" charset="2"/>
              <a:buChar char="Ø"/>
              <a:tabLst>
                <a:tab pos="457200" algn="l"/>
              </a:tabLst>
            </a:pPr>
            <a:r>
              <a:rPr lang="en-US" sz="1800">
                <a:effectLst/>
                <a:latin typeface="Arial" panose="020B0604020202020204" pitchFamily="34" charset="0"/>
                <a:ea typeface="Times New Roman" panose="02020603050405020304" pitchFamily="18" charset="0"/>
                <a:cs typeface="Times New Roman" panose="02020603050405020304" pitchFamily="18" charset="0"/>
              </a:rPr>
              <a:t>Integrasi </a:t>
            </a:r>
            <a:r>
              <a:rPr lang="en-US" sz="1800" i="1">
                <a:effectLst/>
                <a:latin typeface="Arial" panose="020B0604020202020204" pitchFamily="34" charset="0"/>
                <a:ea typeface="Times New Roman" panose="02020603050405020304" pitchFamily="18" charset="0"/>
                <a:cs typeface="Times New Roman" panose="02020603050405020304" pitchFamily="18" charset="0"/>
              </a:rPr>
              <a:t>Deep Learning</a:t>
            </a:r>
            <a:r>
              <a:rPr lang="en-US" sz="1800">
                <a:effectLst/>
                <a:latin typeface="Arial" panose="020B0604020202020204" pitchFamily="34" charset="0"/>
                <a:ea typeface="Times New Roman" panose="02020603050405020304" pitchFamily="18" charset="0"/>
                <a:cs typeface="Times New Roman" panose="02020603050405020304" pitchFamily="18" charset="0"/>
              </a:rPr>
              <a:t> membuat pembelajaran Sosiologi Fase E dan F menjadi </a:t>
            </a:r>
            <a:r>
              <a:rPr lang="en-US" sz="1800" b="1">
                <a:effectLst/>
                <a:latin typeface="Arial" panose="020B0604020202020204" pitchFamily="34" charset="0"/>
                <a:ea typeface="Times New Roman" panose="02020603050405020304" pitchFamily="18" charset="0"/>
                <a:cs typeface="Times New Roman" panose="02020603050405020304" pitchFamily="18" charset="0"/>
              </a:rPr>
              <a:t>lebih hidup, relevan, dan berdampak</a:t>
            </a:r>
            <a:r>
              <a:rPr lang="en-US" sz="1800">
                <a:effectLst/>
                <a:latin typeface="Arial" panose="020B0604020202020204" pitchFamily="34" charset="0"/>
                <a:ea typeface="Times New Roman" panose="02020603050405020304" pitchFamily="18" charset="0"/>
                <a:cs typeface="Times New Roman" panose="02020603050405020304" pitchFamily="18" charset="0"/>
              </a:rPr>
              <a:t>.</a:t>
            </a:r>
            <a:endParaRPr lang="en-US" sz="1800">
              <a:latin typeface="Calibri" panose="020F0502020204030204" pitchFamily="34" charset="0"/>
              <a:ea typeface="Times New Roman" panose="02020603050405020304" pitchFamily="18" charset="0"/>
              <a:cs typeface="Times New Roman" panose="02020603050405020304" pitchFamily="18" charset="0"/>
            </a:endParaRPr>
          </a:p>
          <a:p>
            <a:pPr lvl="0">
              <a:lnSpc>
                <a:spcPct val="107000"/>
              </a:lnSpc>
              <a:spcAft>
                <a:spcPts val="800"/>
              </a:spcAft>
              <a:buSzPts val="1000"/>
              <a:buFont typeface="Wingdings" panose="05000000000000000000" pitchFamily="2" charset="2"/>
              <a:buChar char="Ø"/>
              <a:tabLst>
                <a:tab pos="457200" algn="l"/>
              </a:tabLst>
            </a:pPr>
            <a:r>
              <a:rPr lang="en-US" sz="1800">
                <a:effectLst/>
                <a:latin typeface="Arial" panose="020B0604020202020204" pitchFamily="34" charset="0"/>
                <a:ea typeface="Times New Roman" panose="02020603050405020304" pitchFamily="18" charset="0"/>
                <a:cs typeface="Times New Roman" panose="02020603050405020304" pitchFamily="18" charset="0"/>
              </a:rPr>
              <a:t>Siswa tidak hanya belajar </a:t>
            </a:r>
            <a:r>
              <a:rPr lang="en-US" sz="1800" i="1">
                <a:effectLst/>
                <a:latin typeface="Arial" panose="020B0604020202020204" pitchFamily="34" charset="0"/>
                <a:ea typeface="Times New Roman" panose="02020603050405020304" pitchFamily="18" charset="0"/>
                <a:cs typeface="Times New Roman" panose="02020603050405020304" pitchFamily="18" charset="0"/>
              </a:rPr>
              <a:t>tentang</a:t>
            </a:r>
            <a:r>
              <a:rPr lang="en-US" sz="1800">
                <a:effectLst/>
                <a:latin typeface="Arial" panose="020B0604020202020204" pitchFamily="34" charset="0"/>
                <a:ea typeface="Times New Roman" panose="02020603050405020304" pitchFamily="18" charset="0"/>
                <a:cs typeface="Times New Roman" panose="02020603050405020304" pitchFamily="18" charset="0"/>
              </a:rPr>
              <a:t> sosiologi, tetapi belajar </a:t>
            </a:r>
            <a:r>
              <a:rPr lang="en-US" sz="1800" b="1">
                <a:effectLst/>
                <a:latin typeface="Arial" panose="020B0604020202020204" pitchFamily="34" charset="0"/>
                <a:ea typeface="Times New Roman" panose="02020603050405020304" pitchFamily="18" charset="0"/>
                <a:cs typeface="Times New Roman" panose="02020603050405020304" pitchFamily="18" charset="0"/>
              </a:rPr>
              <a:t>berpikir seperti seorang sosiolog</a:t>
            </a:r>
            <a:r>
              <a:rPr lang="en-US" sz="1800">
                <a:effectLst/>
                <a:latin typeface="Arial" panose="020B0604020202020204" pitchFamily="34" charset="0"/>
                <a:ea typeface="Times New Roman" panose="02020603050405020304" pitchFamily="18" charset="0"/>
                <a:cs typeface="Times New Roman" panose="02020603050405020304" pitchFamily="18" charset="0"/>
              </a:rPr>
              <a:t> untuk memahami dunia di sekitar mereka.</a:t>
            </a:r>
          </a:p>
          <a:p>
            <a:pPr lvl="0">
              <a:lnSpc>
                <a:spcPct val="107000"/>
              </a:lnSpc>
              <a:spcAft>
                <a:spcPts val="800"/>
              </a:spcAft>
              <a:buSzPts val="1000"/>
              <a:buFont typeface="Wingdings" panose="05000000000000000000" pitchFamily="2" charset="2"/>
              <a:buChar char="Ø"/>
              <a:tabLst>
                <a:tab pos="457200" algn="l"/>
              </a:tabLst>
            </a:pPr>
            <a:r>
              <a:rPr lang="en-US" sz="1800">
                <a:latin typeface="Arial" panose="020B0604020202020204" pitchFamily="34" charset="0"/>
                <a:ea typeface="Calibri" panose="020F0502020204030204" pitchFamily="34" charset="0"/>
                <a:cs typeface="Times New Roman" panose="02020603050405020304" pitchFamily="18" charset="0"/>
              </a:rPr>
              <a:t>Deeplearning bukan menggantikan peran guru atau teori sosiologi melainkan memperkuat kemampuan siswa memahami realitas social secara lebih mendalam</a:t>
            </a:r>
          </a:p>
          <a:p>
            <a:pPr lvl="0">
              <a:lnSpc>
                <a:spcPct val="107000"/>
              </a:lnSpc>
              <a:spcAft>
                <a:spcPts val="800"/>
              </a:spcAft>
              <a:buSzPts val="1000"/>
              <a:buFont typeface="Wingdings" panose="05000000000000000000" pitchFamily="2" charset="2"/>
              <a:buChar char="Ø"/>
              <a:tabLst>
                <a:tab pos="457200" algn="l"/>
              </a:tabLst>
            </a:pPr>
            <a:r>
              <a:rPr lang="en-US" sz="1800">
                <a:effectLst/>
                <a:latin typeface="Arial" panose="020B0604020202020204" pitchFamily="34" charset="0"/>
                <a:ea typeface="Calibri" panose="020F0502020204030204" pitchFamily="34" charset="0"/>
                <a:cs typeface="Times New Roman" panose="02020603050405020304" pitchFamily="18" charset="0"/>
              </a:rPr>
              <a:t>Di fase E siswa di ajak hanya mengenali saja tapi di fase F siswa di tuntut untuk da</a:t>
            </a:r>
            <a:r>
              <a:rPr lang="en-US" sz="1800">
                <a:latin typeface="Arial" panose="020B0604020202020204" pitchFamily="34" charset="0"/>
                <a:ea typeface="Calibri" panose="020F0502020204030204" pitchFamily="34" charset="0"/>
                <a:cs typeface="Times New Roman" panose="02020603050405020304" pitchFamily="18" charset="0"/>
              </a:rPr>
              <a:t>pat merancang solusi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q"/>
            </a:pPr>
            <a:endParaRPr lang="en-US"/>
          </a:p>
        </p:txBody>
      </p:sp>
    </p:spTree>
    <p:extLst>
      <p:ext uri="{BB962C8B-B14F-4D97-AF65-F5344CB8AC3E}">
        <p14:creationId xmlns:p14="http://schemas.microsoft.com/office/powerpoint/2010/main" val="213263285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21</TotalTime>
  <Words>433</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Century Gothic</vt:lpstr>
      <vt:lpstr>Times New Roman</vt:lpstr>
      <vt:lpstr>Wingdings</vt:lpstr>
      <vt:lpstr>Wingdings 3</vt:lpstr>
      <vt:lpstr>Wisp</vt:lpstr>
      <vt:lpstr>Judul: Integrasi Deep Learning dalam Pembelajaran Sosiologi Sub-judul: Transformasi Pembelajaran Bermakna pada Fase E dan Fase F   Oleh: SITI RUDIANTI,S.Pd </vt:lpstr>
      <vt:lpstr>Apa itu Deep Learning dalam Pendidikan?  Deep Learning (Belajar Mendalam) dalam konteks pedagogi bukanlah tentang kecerdasan buatan, melainkan proses pembelajaran yang mendorong siswa memahami materi secara mendalam, mengaitkannya dengan kehidupan nyata, dan mampu melakukan transfer pengetahuan.    Karakteristik Utama:  Berpusat pada siswa (Student-centered). Fokus pada kemampuan berpikir tingkat tinggi (HOTS). Melibatkan kolaborasi, pemikiran kritis, dan kreativitas. </vt:lpstr>
      <vt:lpstr>Mengapa Sosiologi Butuh Deep Learning?   Sifat Ilmu Sosiologi:  Dinamis, kontekstual, dan penuh dengan fenomena sosial yang kompleks.  Tantangan Pembelajaran Konvensional:  Siswa seringkali hanya menghafal istilah (misal: "Interaksi Sosial", "Struktur Sosial") tanpa memahami maknanya.  Solusi Deep Learning:  Membantu siswa menganalisis fenomena di sekitar mereka  secara kritis, bukan sekadar menghafal teori. </vt:lpstr>
      <vt:lpstr>Pemetaan Fase E &amp; Fase F  Berikut adalah perbedaan fokus pembelajaran Sosiologi pada kedua fase:</vt:lpstr>
      <vt:lpstr>Konteks fase E dan Fase F dalam sosiologi</vt:lpstr>
      <vt:lpstr>kesimpulan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Judul: Integrasi Deep Learning dalam Pembelajaran Sosiologi Sub-judul: Transformasi Pembelajaran Bermakna pada Fase E dan Fase F   Oleh: SITI RUDIANTI,S.Pd </dc:title>
  <dc:creator>Microsoft</dc:creator>
  <cp:lastModifiedBy>Microsoft</cp:lastModifiedBy>
  <cp:revision>3</cp:revision>
  <dcterms:created xsi:type="dcterms:W3CDTF">2026-09-14T13:40:26Z</dcterms:created>
  <dcterms:modified xsi:type="dcterms:W3CDTF">2026-09-16T05:36:47Z</dcterms:modified>
</cp:coreProperties>
</file>